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0" r:id="rId2"/>
    <p:sldId id="261" r:id="rId3"/>
    <p:sldId id="267" r:id="rId4"/>
    <p:sldId id="268" r:id="rId5"/>
    <p:sldId id="270" r:id="rId6"/>
    <p:sldId id="262" r:id="rId7"/>
    <p:sldId id="265" r:id="rId8"/>
    <p:sldId id="264" r:id="rId9"/>
    <p:sldId id="271"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snapToObjects="1">
      <p:cViewPr varScale="1">
        <p:scale>
          <a:sx n="107" d="100"/>
          <a:sy n="107"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0"/>
          <c:y val="0.0431992692304005"/>
          <c:w val="0.988962472406181"/>
          <c:h val="0.913601461539199"/>
        </c:manualLayout>
      </c:layout>
      <c:barChart>
        <c:barDir val="col"/>
        <c:grouping val="clustered"/>
        <c:varyColors val="0"/>
        <c:ser>
          <c:idx val="0"/>
          <c:order val="0"/>
          <c:tx>
            <c:strRef>
              <c:f>Sheet1!$B$1</c:f>
              <c:strCache>
                <c:ptCount val="1"/>
                <c:pt idx="0">
                  <c:v>1991</c:v>
                </c:pt>
              </c:strCache>
            </c:strRef>
          </c:tx>
          <c:spPr>
            <a:solidFill>
              <a:schemeClr val="accent1">
                <a:shade val="3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22.53521</c:v>
                </c:pt>
              </c:numCache>
            </c:numRef>
          </c:val>
          <c:extLst xmlns:c16r2="http://schemas.microsoft.com/office/drawing/2015/06/chart">
            <c:ext xmlns:c16="http://schemas.microsoft.com/office/drawing/2014/chart" uri="{C3380CC4-5D6E-409C-BE32-E72D297353CC}">
              <c16:uniqueId val="{00000000-B2BA-4279-B020-B6EA421F10B4}"/>
            </c:ext>
          </c:extLst>
        </c:ser>
        <c:ser>
          <c:idx val="1"/>
          <c:order val="1"/>
          <c:tx>
            <c:strRef>
              <c:f>Sheet1!$C$1</c:f>
              <c:strCache>
                <c:ptCount val="1"/>
                <c:pt idx="0">
                  <c:v>1992</c:v>
                </c:pt>
              </c:strCache>
            </c:strRef>
          </c:tx>
          <c:spPr>
            <a:solidFill>
              <a:schemeClr val="accent1">
                <a:shade val="3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23.94366</c:v>
                </c:pt>
              </c:numCache>
            </c:numRef>
          </c:val>
          <c:extLst xmlns:c16r2="http://schemas.microsoft.com/office/drawing/2015/06/chart">
            <c:ext xmlns:c16="http://schemas.microsoft.com/office/drawing/2014/chart" uri="{C3380CC4-5D6E-409C-BE32-E72D297353CC}">
              <c16:uniqueId val="{00000001-B2BA-4279-B020-B6EA421F10B4}"/>
            </c:ext>
          </c:extLst>
        </c:ser>
        <c:ser>
          <c:idx val="2"/>
          <c:order val="2"/>
          <c:tx>
            <c:strRef>
              <c:f>Sheet1!$D$1</c:f>
              <c:strCache>
                <c:ptCount val="1"/>
                <c:pt idx="0">
                  <c:v>1993</c:v>
                </c:pt>
              </c:strCache>
            </c:strRef>
          </c:tx>
          <c:spPr>
            <a:solidFill>
              <a:schemeClr val="accent1">
                <a:shade val="4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16.90140999999998</c:v>
                </c:pt>
              </c:numCache>
            </c:numRef>
          </c:val>
          <c:extLst xmlns:c16r2="http://schemas.microsoft.com/office/drawing/2015/06/chart">
            <c:ext xmlns:c16="http://schemas.microsoft.com/office/drawing/2014/chart" uri="{C3380CC4-5D6E-409C-BE32-E72D297353CC}">
              <c16:uniqueId val="{00000002-B2BA-4279-B020-B6EA421F10B4}"/>
            </c:ext>
          </c:extLst>
        </c:ser>
        <c:ser>
          <c:idx val="3"/>
          <c:order val="3"/>
          <c:tx>
            <c:strRef>
              <c:f>Sheet1!$E$1</c:f>
              <c:strCache>
                <c:ptCount val="1"/>
                <c:pt idx="0">
                  <c:v>1994</c:v>
                </c:pt>
              </c:strCache>
            </c:strRef>
          </c:tx>
          <c:spPr>
            <a:solidFill>
              <a:schemeClr val="accent1">
                <a:shade val="4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15.49296</c:v>
                </c:pt>
              </c:numCache>
            </c:numRef>
          </c:val>
          <c:extLst xmlns:c16r2="http://schemas.microsoft.com/office/drawing/2015/06/chart">
            <c:ext xmlns:c16="http://schemas.microsoft.com/office/drawing/2014/chart" uri="{C3380CC4-5D6E-409C-BE32-E72D297353CC}">
              <c16:uniqueId val="{00000003-B2BA-4279-B020-B6EA421F10B4}"/>
            </c:ext>
          </c:extLst>
        </c:ser>
        <c:ser>
          <c:idx val="4"/>
          <c:order val="4"/>
          <c:tx>
            <c:strRef>
              <c:f>Sheet1!$F$1</c:f>
              <c:strCache>
                <c:ptCount val="1"/>
                <c:pt idx="0">
                  <c:v>1995</c:v>
                </c:pt>
              </c:strCache>
            </c:strRef>
          </c:tx>
          <c:spPr>
            <a:solidFill>
              <a:schemeClr val="accent1">
                <a:shade val="5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11.97183</c:v>
                </c:pt>
              </c:numCache>
            </c:numRef>
          </c:val>
          <c:extLst xmlns:c16r2="http://schemas.microsoft.com/office/drawing/2015/06/chart">
            <c:ext xmlns:c16="http://schemas.microsoft.com/office/drawing/2014/chart" uri="{C3380CC4-5D6E-409C-BE32-E72D297353CC}">
              <c16:uniqueId val="{00000004-B2BA-4279-B020-B6EA421F10B4}"/>
            </c:ext>
          </c:extLst>
        </c:ser>
        <c:ser>
          <c:idx val="5"/>
          <c:order val="5"/>
          <c:tx>
            <c:strRef>
              <c:f>Sheet1!$G$1</c:f>
              <c:strCache>
                <c:ptCount val="1"/>
                <c:pt idx="0">
                  <c:v>1996</c:v>
                </c:pt>
              </c:strCache>
            </c:strRef>
          </c:tx>
          <c:spPr>
            <a:solidFill>
              <a:schemeClr val="accent1">
                <a:shade val="5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10.52632</c:v>
                </c:pt>
              </c:numCache>
            </c:numRef>
          </c:val>
          <c:extLst xmlns:c16r2="http://schemas.microsoft.com/office/drawing/2015/06/chart">
            <c:ext xmlns:c16="http://schemas.microsoft.com/office/drawing/2014/chart" uri="{C3380CC4-5D6E-409C-BE32-E72D297353CC}">
              <c16:uniqueId val="{00000005-B2BA-4279-B020-B6EA421F10B4}"/>
            </c:ext>
          </c:extLst>
        </c:ser>
        <c:ser>
          <c:idx val="6"/>
          <c:order val="6"/>
          <c:tx>
            <c:strRef>
              <c:f>Sheet1!$H$1</c:f>
              <c:strCache>
                <c:ptCount val="1"/>
                <c:pt idx="0">
                  <c:v>1997</c:v>
                </c:pt>
              </c:strCache>
            </c:strRef>
          </c:tx>
          <c:spPr>
            <a:solidFill>
              <a:schemeClr val="accent1">
                <a:shade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c:formatCode>
                <c:ptCount val="1"/>
                <c:pt idx="0">
                  <c:v>8.552631000000006</c:v>
                </c:pt>
              </c:numCache>
            </c:numRef>
          </c:val>
          <c:extLst xmlns:c16r2="http://schemas.microsoft.com/office/drawing/2015/06/chart">
            <c:ext xmlns:c16="http://schemas.microsoft.com/office/drawing/2014/chart" uri="{C3380CC4-5D6E-409C-BE32-E72D297353CC}">
              <c16:uniqueId val="{00000006-B2BA-4279-B020-B6EA421F10B4}"/>
            </c:ext>
          </c:extLst>
        </c:ser>
        <c:ser>
          <c:idx val="7"/>
          <c:order val="7"/>
          <c:tx>
            <c:strRef>
              <c:f>Sheet1!$I$1</c:f>
              <c:strCache>
                <c:ptCount val="1"/>
                <c:pt idx="0">
                  <c:v>1998</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0</c:formatCode>
                <c:ptCount val="1"/>
                <c:pt idx="0">
                  <c:v>9.210526</c:v>
                </c:pt>
              </c:numCache>
            </c:numRef>
          </c:val>
          <c:extLst xmlns:c16r2="http://schemas.microsoft.com/office/drawing/2015/06/chart">
            <c:ext xmlns:c16="http://schemas.microsoft.com/office/drawing/2014/chart" uri="{C3380CC4-5D6E-409C-BE32-E72D297353CC}">
              <c16:uniqueId val="{00000007-B2BA-4279-B020-B6EA421F10B4}"/>
            </c:ext>
          </c:extLst>
        </c:ser>
        <c:ser>
          <c:idx val="8"/>
          <c:order val="8"/>
          <c:tx>
            <c:strRef>
              <c:f>Sheet1!$J$1</c:f>
              <c:strCache>
                <c:ptCount val="1"/>
                <c:pt idx="0">
                  <c:v>1999</c:v>
                </c:pt>
              </c:strCache>
            </c:strRef>
          </c:tx>
          <c:spPr>
            <a:solidFill>
              <a:schemeClr val="accent1">
                <a:shade val="69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Sheet1!$J$2</c:f>
              <c:numCache>
                <c:formatCode>0</c:formatCode>
                <c:ptCount val="1"/>
                <c:pt idx="0">
                  <c:v>12.5</c:v>
                </c:pt>
              </c:numCache>
            </c:numRef>
          </c:val>
          <c:extLst xmlns:c16r2="http://schemas.microsoft.com/office/drawing/2015/06/chart">
            <c:ext xmlns:c16="http://schemas.microsoft.com/office/drawing/2014/chart" uri="{C3380CC4-5D6E-409C-BE32-E72D297353CC}">
              <c16:uniqueId val="{00000008-B2BA-4279-B020-B6EA421F10B4}"/>
            </c:ext>
          </c:extLst>
        </c:ser>
        <c:ser>
          <c:idx val="9"/>
          <c:order val="9"/>
          <c:tx>
            <c:strRef>
              <c:f>Sheet1!$K$1</c:f>
              <c:strCache>
                <c:ptCount val="1"/>
                <c:pt idx="0">
                  <c:v>2000</c:v>
                </c:pt>
              </c:strCache>
            </c:strRef>
          </c:tx>
          <c:spPr>
            <a:solidFill>
              <a:schemeClr val="accent1">
                <a:shade val="7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Sheet1!$K$2</c:f>
              <c:numCache>
                <c:formatCode>0</c:formatCode>
                <c:ptCount val="1"/>
                <c:pt idx="0">
                  <c:v>8.917197000000001</c:v>
                </c:pt>
              </c:numCache>
            </c:numRef>
          </c:val>
          <c:extLst xmlns:c16r2="http://schemas.microsoft.com/office/drawing/2015/06/chart">
            <c:ext xmlns:c16="http://schemas.microsoft.com/office/drawing/2014/chart" uri="{C3380CC4-5D6E-409C-BE32-E72D297353CC}">
              <c16:uniqueId val="{00000009-B2BA-4279-B020-B6EA421F10B4}"/>
            </c:ext>
          </c:extLst>
        </c:ser>
        <c:ser>
          <c:idx val="10"/>
          <c:order val="10"/>
          <c:tx>
            <c:strRef>
              <c:f>Sheet1!$L$1</c:f>
              <c:strCache>
                <c:ptCount val="1"/>
                <c:pt idx="0">
                  <c:v>2001</c:v>
                </c:pt>
              </c:strCache>
            </c:strRef>
          </c:tx>
          <c:spPr>
            <a:solidFill>
              <a:schemeClr val="accent1">
                <a:shade val="7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Sheet1!$L$2</c:f>
              <c:numCache>
                <c:formatCode>0</c:formatCode>
                <c:ptCount val="1"/>
                <c:pt idx="0">
                  <c:v>7.471264</c:v>
                </c:pt>
              </c:numCache>
            </c:numRef>
          </c:val>
          <c:extLst xmlns:c16r2="http://schemas.microsoft.com/office/drawing/2015/06/chart">
            <c:ext xmlns:c16="http://schemas.microsoft.com/office/drawing/2014/chart" uri="{C3380CC4-5D6E-409C-BE32-E72D297353CC}">
              <c16:uniqueId val="{0000000A-B2BA-4279-B020-B6EA421F10B4}"/>
            </c:ext>
          </c:extLst>
        </c:ser>
        <c:ser>
          <c:idx val="11"/>
          <c:order val="11"/>
          <c:tx>
            <c:strRef>
              <c:f>Sheet1!$M$1</c:f>
              <c:strCache>
                <c:ptCount val="1"/>
                <c:pt idx="0">
                  <c:v>2002</c:v>
                </c:pt>
              </c:strCache>
            </c:strRef>
          </c:tx>
          <c:spPr>
            <a:solidFill>
              <a:schemeClr val="accent1">
                <a:shade val="8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Sheet1!$M$2</c:f>
              <c:numCache>
                <c:formatCode>0</c:formatCode>
                <c:ptCount val="1"/>
                <c:pt idx="0">
                  <c:v>5.172413999999995</c:v>
                </c:pt>
              </c:numCache>
            </c:numRef>
          </c:val>
          <c:extLst xmlns:c16r2="http://schemas.microsoft.com/office/drawing/2015/06/chart">
            <c:ext xmlns:c16="http://schemas.microsoft.com/office/drawing/2014/chart" uri="{C3380CC4-5D6E-409C-BE32-E72D297353CC}">
              <c16:uniqueId val="{0000000B-B2BA-4279-B020-B6EA421F10B4}"/>
            </c:ext>
          </c:extLst>
        </c:ser>
        <c:ser>
          <c:idx val="12"/>
          <c:order val="12"/>
          <c:tx>
            <c:strRef>
              <c:f>Sheet1!$N$1</c:f>
              <c:strCache>
                <c:ptCount val="1"/>
                <c:pt idx="0">
                  <c:v>2003</c:v>
                </c:pt>
              </c:strCache>
            </c:strRef>
          </c:tx>
          <c:spPr>
            <a:solidFill>
              <a:schemeClr val="accent1">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Sheet1!$N$2</c:f>
              <c:numCache>
                <c:formatCode>0</c:formatCode>
                <c:ptCount val="1"/>
                <c:pt idx="0">
                  <c:v>8.474576</c:v>
                </c:pt>
              </c:numCache>
            </c:numRef>
          </c:val>
          <c:extLst xmlns:c16r2="http://schemas.microsoft.com/office/drawing/2015/06/chart">
            <c:ext xmlns:c16="http://schemas.microsoft.com/office/drawing/2014/chart" uri="{C3380CC4-5D6E-409C-BE32-E72D297353CC}">
              <c16:uniqueId val="{0000000C-B2BA-4279-B020-B6EA421F10B4}"/>
            </c:ext>
          </c:extLst>
        </c:ser>
        <c:ser>
          <c:idx val="13"/>
          <c:order val="13"/>
          <c:tx>
            <c:strRef>
              <c:f>Sheet1!$O$1</c:f>
              <c:strCache>
                <c:ptCount val="1"/>
                <c:pt idx="0">
                  <c:v>2004</c:v>
                </c:pt>
              </c:strCache>
            </c:strRef>
          </c:tx>
          <c:spPr>
            <a:solidFill>
              <a:schemeClr val="accent1">
                <a:shade val="9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Sheet1!$O$2</c:f>
              <c:numCache>
                <c:formatCode>0</c:formatCode>
                <c:ptCount val="1"/>
                <c:pt idx="0">
                  <c:v>8.379889</c:v>
                </c:pt>
              </c:numCache>
            </c:numRef>
          </c:val>
          <c:extLst xmlns:c16r2="http://schemas.microsoft.com/office/drawing/2015/06/chart">
            <c:ext xmlns:c16="http://schemas.microsoft.com/office/drawing/2014/chart" uri="{C3380CC4-5D6E-409C-BE32-E72D297353CC}">
              <c16:uniqueId val="{0000000D-B2BA-4279-B020-B6EA421F10B4}"/>
            </c:ext>
          </c:extLst>
        </c:ser>
        <c:ser>
          <c:idx val="14"/>
          <c:order val="14"/>
          <c:tx>
            <c:strRef>
              <c:f>Sheet1!$P$1</c:f>
              <c:strCache>
                <c:ptCount val="1"/>
                <c:pt idx="0">
                  <c:v>2005</c:v>
                </c:pt>
              </c:strCache>
            </c:strRef>
          </c:tx>
          <c:spPr>
            <a:solidFill>
              <a:schemeClr val="accent1">
                <a:shade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Sheet1!$P$2</c:f>
              <c:numCache>
                <c:formatCode>0</c:formatCode>
                <c:ptCount val="1"/>
                <c:pt idx="0">
                  <c:v>4.972376</c:v>
                </c:pt>
              </c:numCache>
            </c:numRef>
          </c:val>
          <c:extLst xmlns:c16r2="http://schemas.microsoft.com/office/drawing/2015/06/chart">
            <c:ext xmlns:c16="http://schemas.microsoft.com/office/drawing/2014/chart" uri="{C3380CC4-5D6E-409C-BE32-E72D297353CC}">
              <c16:uniqueId val="{0000000E-B2BA-4279-B020-B6EA421F10B4}"/>
            </c:ext>
          </c:extLst>
        </c:ser>
        <c:ser>
          <c:idx val="15"/>
          <c:order val="15"/>
          <c:tx>
            <c:strRef>
              <c:f>Sheet1!$Q$1</c:f>
              <c:strCache>
                <c:ptCount val="1"/>
                <c:pt idx="0">
                  <c:v>2006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Sheet1!$Q$2</c:f>
              <c:numCache>
                <c:formatCode>0</c:formatCode>
                <c:ptCount val="1"/>
                <c:pt idx="0">
                  <c:v>5.376344</c:v>
                </c:pt>
              </c:numCache>
            </c:numRef>
          </c:val>
          <c:extLst xmlns:c16r2="http://schemas.microsoft.com/office/drawing/2015/06/chart">
            <c:ext xmlns:c16="http://schemas.microsoft.com/office/drawing/2014/chart" uri="{C3380CC4-5D6E-409C-BE32-E72D297353CC}">
              <c16:uniqueId val="{0000000F-B2BA-4279-B020-B6EA421F10B4}"/>
            </c:ext>
          </c:extLst>
        </c:ser>
        <c:ser>
          <c:idx val="16"/>
          <c:order val="16"/>
          <c:tx>
            <c:strRef>
              <c:f>Sheet1!$R$1</c:f>
              <c:strCache>
                <c:ptCount val="1"/>
                <c:pt idx="0">
                  <c:v>2007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Sheet1!$R$2</c:f>
              <c:numCache>
                <c:formatCode>0</c:formatCode>
                <c:ptCount val="1"/>
                <c:pt idx="0">
                  <c:v>4.301075</c:v>
                </c:pt>
              </c:numCache>
            </c:numRef>
          </c:val>
          <c:extLst xmlns:c16r2="http://schemas.microsoft.com/office/drawing/2015/06/chart">
            <c:ext xmlns:c16="http://schemas.microsoft.com/office/drawing/2014/chart" uri="{C3380CC4-5D6E-409C-BE32-E72D297353CC}">
              <c16:uniqueId val="{00000010-B2BA-4279-B020-B6EA421F10B4}"/>
            </c:ext>
          </c:extLst>
        </c:ser>
        <c:ser>
          <c:idx val="17"/>
          <c:order val="17"/>
          <c:tx>
            <c:strRef>
              <c:f>Sheet1!$S$1</c:f>
              <c:strCache>
                <c:ptCount val="1"/>
                <c:pt idx="0">
                  <c:v>2008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Sheet1!$S$2</c:f>
              <c:numCache>
                <c:formatCode>0</c:formatCode>
                <c:ptCount val="1"/>
                <c:pt idx="0">
                  <c:v>5.882353</c:v>
                </c:pt>
              </c:numCache>
            </c:numRef>
          </c:val>
          <c:extLst xmlns:c16r2="http://schemas.microsoft.com/office/drawing/2015/06/chart">
            <c:ext xmlns:c16="http://schemas.microsoft.com/office/drawing/2014/chart" uri="{C3380CC4-5D6E-409C-BE32-E72D297353CC}">
              <c16:uniqueId val="{00000011-B2BA-4279-B020-B6EA421F10B4}"/>
            </c:ext>
          </c:extLst>
        </c:ser>
        <c:ser>
          <c:idx val="18"/>
          <c:order val="18"/>
          <c:tx>
            <c:strRef>
              <c:f>Sheet1!$T$1</c:f>
              <c:strCache>
                <c:ptCount val="1"/>
                <c:pt idx="0">
                  <c:v>2009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Sheet1!$T$2</c:f>
              <c:numCache>
                <c:formatCode>0</c:formatCode>
                <c:ptCount val="1"/>
                <c:pt idx="0">
                  <c:v>20.32086</c:v>
                </c:pt>
              </c:numCache>
            </c:numRef>
          </c:val>
          <c:extLst xmlns:c16r2="http://schemas.microsoft.com/office/drawing/2015/06/chart">
            <c:ext xmlns:c16="http://schemas.microsoft.com/office/drawing/2014/chart" uri="{C3380CC4-5D6E-409C-BE32-E72D297353CC}">
              <c16:uniqueId val="{00000012-B2BA-4279-B020-B6EA421F10B4}"/>
            </c:ext>
          </c:extLst>
        </c:ser>
        <c:ser>
          <c:idx val="19"/>
          <c:order val="19"/>
          <c:tx>
            <c:strRef>
              <c:f>Sheet1!$U$1</c:f>
              <c:strCache>
                <c:ptCount val="1"/>
                <c:pt idx="0">
                  <c:v>2010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Sheet1!$U$2</c:f>
              <c:numCache>
                <c:formatCode>0</c:formatCode>
                <c:ptCount val="1"/>
                <c:pt idx="0">
                  <c:v>8.02139</c:v>
                </c:pt>
              </c:numCache>
            </c:numRef>
          </c:val>
          <c:extLst xmlns:c16r2="http://schemas.microsoft.com/office/drawing/2015/06/chart">
            <c:ext xmlns:c16="http://schemas.microsoft.com/office/drawing/2014/chart" uri="{C3380CC4-5D6E-409C-BE32-E72D297353CC}">
              <c16:uniqueId val="{00000013-B2BA-4279-B020-B6EA421F10B4}"/>
            </c:ext>
          </c:extLst>
        </c:ser>
        <c:ser>
          <c:idx val="20"/>
          <c:order val="20"/>
          <c:tx>
            <c:strRef>
              <c:f>Sheet1!$V$1</c:f>
              <c:strCache>
                <c:ptCount val="1"/>
                <c:pt idx="0">
                  <c:v>2011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Sheet1!$V$2</c:f>
              <c:numCache>
                <c:formatCode>0</c:formatCode>
                <c:ptCount val="1"/>
                <c:pt idx="0">
                  <c:v>7.936508</c:v>
                </c:pt>
              </c:numCache>
            </c:numRef>
          </c:val>
          <c:extLst xmlns:c16r2="http://schemas.microsoft.com/office/drawing/2015/06/chart">
            <c:ext xmlns:c16="http://schemas.microsoft.com/office/drawing/2014/chart" uri="{C3380CC4-5D6E-409C-BE32-E72D297353CC}">
              <c16:uniqueId val="{00000014-B2BA-4279-B020-B6EA421F10B4}"/>
            </c:ext>
          </c:extLst>
        </c:ser>
        <c:ser>
          <c:idx val="21"/>
          <c:order val="21"/>
          <c:tx>
            <c:strRef>
              <c:f>Sheet1!$W$1</c:f>
              <c:strCache>
                <c:ptCount val="1"/>
                <c:pt idx="0">
                  <c:v>2012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Sheet1!$W$2</c:f>
              <c:numCache>
                <c:formatCode>0</c:formatCode>
                <c:ptCount val="1"/>
                <c:pt idx="0">
                  <c:v>8.947368999999998</c:v>
                </c:pt>
              </c:numCache>
            </c:numRef>
          </c:val>
          <c:extLst xmlns:c16r2="http://schemas.microsoft.com/office/drawing/2015/06/chart">
            <c:ext xmlns:c16="http://schemas.microsoft.com/office/drawing/2014/chart" uri="{C3380CC4-5D6E-409C-BE32-E72D297353CC}">
              <c16:uniqueId val="{00000015-B2BA-4279-B020-B6EA421F10B4}"/>
            </c:ext>
          </c:extLst>
        </c:ser>
        <c:ser>
          <c:idx val="22"/>
          <c:order val="22"/>
          <c:tx>
            <c:strRef>
              <c:f>Sheet1!$X$1</c:f>
              <c:strCache>
                <c:ptCount val="1"/>
                <c:pt idx="0">
                  <c:v>2013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Sheet1!$X$2</c:f>
              <c:numCache>
                <c:formatCode>0</c:formatCode>
                <c:ptCount val="1"/>
                <c:pt idx="0">
                  <c:v>8.947368999999998</c:v>
                </c:pt>
              </c:numCache>
            </c:numRef>
          </c:val>
          <c:extLst xmlns:c16r2="http://schemas.microsoft.com/office/drawing/2015/06/chart">
            <c:ext xmlns:c16="http://schemas.microsoft.com/office/drawing/2014/chart" uri="{C3380CC4-5D6E-409C-BE32-E72D297353CC}">
              <c16:uniqueId val="{00000016-B2BA-4279-B020-B6EA421F10B4}"/>
            </c:ext>
          </c:extLst>
        </c:ser>
        <c:ser>
          <c:idx val="23"/>
          <c:order val="23"/>
          <c:tx>
            <c:strRef>
              <c:f>Sheet1!$Y$1</c:f>
              <c:strCache>
                <c:ptCount val="1"/>
                <c:pt idx="0">
                  <c:v>2014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Sheet1!$Y$2</c:f>
              <c:numCache>
                <c:formatCode>0</c:formatCode>
                <c:ptCount val="1"/>
                <c:pt idx="0">
                  <c:v>10.0</c:v>
                </c:pt>
              </c:numCache>
            </c:numRef>
          </c:val>
          <c:extLst xmlns:c16r2="http://schemas.microsoft.com/office/drawing/2015/06/chart">
            <c:ext xmlns:c16="http://schemas.microsoft.com/office/drawing/2014/chart" uri="{C3380CC4-5D6E-409C-BE32-E72D297353CC}">
              <c16:uniqueId val="{00000017-B2BA-4279-B020-B6EA421F10B4}"/>
            </c:ext>
          </c:extLst>
        </c:ser>
        <c:ser>
          <c:idx val="24"/>
          <c:order val="24"/>
          <c:tx>
            <c:strRef>
              <c:f>Sheet1!$Z$1</c:f>
              <c:strCache>
                <c:ptCount val="1"/>
                <c:pt idx="0">
                  <c:v>2015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Sheet1!$Z$2</c:f>
              <c:numCache>
                <c:formatCode>0</c:formatCode>
                <c:ptCount val="1"/>
                <c:pt idx="0">
                  <c:v>10.0</c:v>
                </c:pt>
              </c:numCache>
            </c:numRef>
          </c:val>
          <c:extLst xmlns:c16r2="http://schemas.microsoft.com/office/drawing/2015/06/chart">
            <c:ext xmlns:c16="http://schemas.microsoft.com/office/drawing/2014/chart" uri="{C3380CC4-5D6E-409C-BE32-E72D297353CC}">
              <c16:uniqueId val="{00000018-B2BA-4279-B020-B6EA421F10B4}"/>
            </c:ext>
          </c:extLst>
        </c:ser>
        <c:ser>
          <c:idx val="25"/>
          <c:order val="25"/>
          <c:tx>
            <c:strRef>
              <c:f>Sheet1!$AA$1</c:f>
              <c:strCache>
                <c:ptCount val="1"/>
                <c:pt idx="0">
                  <c:v>2016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Sheet1!$AA$2</c:f>
              <c:numCache>
                <c:formatCode>0</c:formatCode>
                <c:ptCount val="1"/>
                <c:pt idx="0">
                  <c:v>11.05263</c:v>
                </c:pt>
              </c:numCache>
            </c:numRef>
          </c:val>
          <c:extLst xmlns:c16r2="http://schemas.microsoft.com/office/drawing/2015/06/chart">
            <c:ext xmlns:c16="http://schemas.microsoft.com/office/drawing/2014/chart" uri="{C3380CC4-5D6E-409C-BE32-E72D297353CC}">
              <c16:uniqueId val="{00000000-DFAF-4C24-A5E7-BB8196EC438A}"/>
            </c:ext>
          </c:extLst>
        </c:ser>
        <c:ser>
          <c:idx val="26"/>
          <c:order val="26"/>
          <c:tx>
            <c:strRef>
              <c:f>Sheet1!$AB$1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Sheet1!$AB$2</c:f>
              <c:numCache>
                <c:formatCode>0</c:formatCode>
                <c:ptCount val="1"/>
                <c:pt idx="0">
                  <c:v>12.10526</c:v>
                </c:pt>
              </c:numCache>
            </c:numRef>
          </c:val>
          <c:extLst xmlns:c16r2="http://schemas.microsoft.com/office/drawing/2015/06/chart">
            <c:ext xmlns:c16="http://schemas.microsoft.com/office/drawing/2014/chart" uri="{C3380CC4-5D6E-409C-BE32-E72D297353CC}">
              <c16:uniqueId val="{00000001-DFAF-4C24-A5E7-BB8196EC438A}"/>
            </c:ext>
          </c:extLst>
        </c:ser>
        <c:ser>
          <c:idx val="27"/>
          <c:order val="27"/>
          <c:tx>
            <c:strRef>
              <c:f>Sheet1!$AC$1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Sheet1!$AC$2</c:f>
              <c:numCache>
                <c:formatCode>0</c:formatCode>
                <c:ptCount val="1"/>
                <c:pt idx="0">
                  <c:v>7.894736999999989</c:v>
                </c:pt>
              </c:numCache>
            </c:numRef>
          </c:val>
          <c:extLst xmlns:c16r2="http://schemas.microsoft.com/office/drawing/2015/06/chart">
            <c:ext xmlns:c16="http://schemas.microsoft.com/office/drawing/2014/chart" uri="{C3380CC4-5D6E-409C-BE32-E72D297353CC}">
              <c16:uniqueId val="{00000002-DFAF-4C24-A5E7-BB8196EC438A}"/>
            </c:ext>
          </c:extLst>
        </c:ser>
        <c:ser>
          <c:idx val="28"/>
          <c:order val="28"/>
          <c:tx>
            <c:strRef>
              <c:f>Sheet1!$AD$1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Sheet1!$AD$2</c:f>
              <c:numCache>
                <c:formatCode>0</c:formatCode>
                <c:ptCount val="1"/>
                <c:pt idx="0">
                  <c:v>8.900523000000001</c:v>
                </c:pt>
              </c:numCache>
            </c:numRef>
          </c:val>
          <c:extLst xmlns:c16r2="http://schemas.microsoft.com/office/drawing/2015/06/chart">
            <c:ext xmlns:c16="http://schemas.microsoft.com/office/drawing/2014/chart" uri="{C3380CC4-5D6E-409C-BE32-E72D297353CC}">
              <c16:uniqueId val="{00000003-DFAF-4C24-A5E7-BB8196EC438A}"/>
            </c:ext>
          </c:extLst>
        </c:ser>
        <c:ser>
          <c:idx val="29"/>
          <c:order val="29"/>
          <c:tx>
            <c:strRef>
              <c:f>Sheet1!$AE$1</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Sheet1!$AE$2</c:f>
              <c:numCache>
                <c:formatCode>0</c:formatCode>
                <c:ptCount val="1"/>
                <c:pt idx="0">
                  <c:v>86.911</c:v>
                </c:pt>
              </c:numCache>
            </c:numRef>
          </c:val>
          <c:extLst xmlns:c16r2="http://schemas.microsoft.com/office/drawing/2015/06/chart">
            <c:ext xmlns:c16="http://schemas.microsoft.com/office/drawing/2014/chart" uri="{C3380CC4-5D6E-409C-BE32-E72D297353CC}">
              <c16:uniqueId val="{00000004-DFAF-4C24-A5E7-BB8196EC438A}"/>
            </c:ext>
          </c:extLst>
        </c:ser>
        <c:ser>
          <c:idx val="30"/>
          <c:order val="30"/>
          <c:tx>
            <c:strRef>
              <c:f>Sheet1!$AF$1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Sheet1!$AF$2</c:f>
              <c:numCache>
                <c:formatCode>0</c:formatCode>
                <c:ptCount val="1"/>
                <c:pt idx="0">
                  <c:v>50.78534000000001</c:v>
                </c:pt>
              </c:numCache>
            </c:numRef>
          </c:val>
          <c:extLst xmlns:c16r2="http://schemas.microsoft.com/office/drawing/2015/06/chart">
            <c:ext xmlns:c16="http://schemas.microsoft.com/office/drawing/2014/chart" uri="{C3380CC4-5D6E-409C-BE32-E72D297353CC}">
              <c16:uniqueId val="{00000005-DFAF-4C24-A5E7-BB8196EC438A}"/>
            </c:ext>
          </c:extLst>
        </c:ser>
        <c:dLbls>
          <c:dLblPos val="outEnd"/>
          <c:showLegendKey val="0"/>
          <c:showVal val="1"/>
          <c:showCatName val="0"/>
          <c:showSerName val="0"/>
          <c:showPercent val="0"/>
          <c:showBubbleSize val="0"/>
        </c:dLbls>
        <c:gapWidth val="219"/>
        <c:overlap val="-27"/>
        <c:axId val="1475587296"/>
        <c:axId val="1475589072"/>
      </c:barChart>
      <c:catAx>
        <c:axId val="1475587296"/>
        <c:scaling>
          <c:orientation val="minMax"/>
        </c:scaling>
        <c:delete val="1"/>
        <c:axPos val="b"/>
        <c:numFmt formatCode="General" sourceLinked="1"/>
        <c:majorTickMark val="out"/>
        <c:minorTickMark val="none"/>
        <c:tickLblPos val="nextTo"/>
        <c:crossAx val="1475589072"/>
        <c:crosses val="autoZero"/>
        <c:auto val="1"/>
        <c:lblAlgn val="ctr"/>
        <c:lblOffset val="100"/>
        <c:noMultiLvlLbl val="0"/>
      </c:catAx>
      <c:valAx>
        <c:axId val="1475589072"/>
        <c:scaling>
          <c:orientation val="minMax"/>
        </c:scaling>
        <c:delete val="1"/>
        <c:axPos val="l"/>
        <c:numFmt formatCode="0" sourceLinked="1"/>
        <c:majorTickMark val="out"/>
        <c:minorTickMark val="none"/>
        <c:tickLblPos val="nextTo"/>
        <c:crossAx val="1475587296"/>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6E12B-08B5-3041-BBDD-B69F281529A7}" type="datetimeFigureOut">
              <a:rPr kumimoji="1" lang="ja-JP" altLang="en-US" smtClean="0"/>
              <a:t>2023/8/22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5394A-E841-4D45-A387-B208D2A90E1E}" type="slidenum">
              <a:rPr kumimoji="1" lang="ja-JP" altLang="en-US" smtClean="0"/>
              <a:t>‹#›</a:t>
            </a:fld>
            <a:endParaRPr kumimoji="1" lang="ja-JP" altLang="en-US"/>
          </a:p>
        </p:txBody>
      </p:sp>
    </p:spTree>
    <p:extLst>
      <p:ext uri="{BB962C8B-B14F-4D97-AF65-F5344CB8AC3E}">
        <p14:creationId xmlns:p14="http://schemas.microsoft.com/office/powerpoint/2010/main" val="20388016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8AF3FA-6365-414D-95FA-0E675F57E4D7}" type="slidenum">
              <a:rPr lang="en-US" smtClean="0"/>
              <a:t>3</a:t>
            </a:fld>
            <a:endParaRPr lang="en-US"/>
          </a:p>
        </p:txBody>
      </p:sp>
    </p:spTree>
    <p:extLst>
      <p:ext uri="{BB962C8B-B14F-4D97-AF65-F5344CB8AC3E}">
        <p14:creationId xmlns:p14="http://schemas.microsoft.com/office/powerpoint/2010/main" val="26519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171717"/>
                </a:solidFill>
                <a:effectLst/>
                <a:latin typeface="Calibri" panose="020F0502020204030204" pitchFamily="34" charset="0"/>
                <a:ea typeface="Times New Roman" panose="02020603050405020304" pitchFamily="18" charset="0"/>
              </a:rPr>
              <a:t>Some </a:t>
            </a:r>
            <a:r>
              <a:rPr lang="en-US" sz="1800" b="1" dirty="0">
                <a:solidFill>
                  <a:srgbClr val="171717"/>
                </a:solidFill>
                <a:effectLst/>
                <a:latin typeface="Calibri" panose="020F0502020204030204" pitchFamily="34" charset="0"/>
                <a:ea typeface="Times New Roman" panose="02020603050405020304" pitchFamily="18" charset="0"/>
              </a:rPr>
              <a:t>90% of countries saw their HDI decrease </a:t>
            </a:r>
            <a:r>
              <a:rPr lang="en-US" sz="1800" dirty="0">
                <a:solidFill>
                  <a:srgbClr val="171717"/>
                </a:solidFill>
                <a:effectLst/>
                <a:latin typeface="Calibri" panose="020F0502020204030204" pitchFamily="34" charset="0"/>
                <a:ea typeface="Times New Roman" panose="02020603050405020304" pitchFamily="18" charset="0"/>
              </a:rPr>
              <a:t>in either 2020 or 2021. M</a:t>
            </a:r>
            <a:r>
              <a:rPr lang="en-US" sz="1800" dirty="0">
                <a:solidFill>
                  <a:srgbClr val="171717"/>
                </a:solidFill>
                <a:effectLst/>
                <a:latin typeface="Calibri" panose="020F0502020204030204" pitchFamily="34" charset="0"/>
                <a:ea typeface="Calibri" panose="020F0502020204030204" pitchFamily="34" charset="0"/>
              </a:rPr>
              <a:t>ore than four times as many countries regressed than fell back during the global financial crisis in 2009.  </a:t>
            </a:r>
            <a:r>
              <a:rPr lang="en-US" sz="18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That decline is unprecedented.</a:t>
            </a:r>
          </a:p>
          <a:p>
            <a:pPr marL="0" marR="0">
              <a:lnSpc>
                <a:spcPct val="107000"/>
              </a:lnSpc>
              <a:spcBef>
                <a:spcPts val="0"/>
              </a:spcBef>
              <a:spcAft>
                <a:spcPts val="800"/>
              </a:spcAft>
            </a:pPr>
            <a:endParaRPr lang="en-US" sz="18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Human Development Index is a rough proxy measure of each nation’s human development performance, ranking counties by according to their combined average health, education and per capita income.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And in 2020 global human development declined for the first time since we have been calculating it. It declined again in 2021. </a:t>
            </a:r>
          </a:p>
          <a:p>
            <a:pPr marL="0" marR="0">
              <a:lnSpc>
                <a:spcPct val="107000"/>
              </a:lnSpc>
              <a:spcBef>
                <a:spcPts val="0"/>
              </a:spcBef>
              <a:spcAft>
                <a:spcPts val="800"/>
              </a:spcAft>
            </a:pPr>
            <a:endParaRPr lang="en-US" sz="18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r>
              <a:rPr lang="en-US" sz="1800" dirty="0">
                <a:solidFill>
                  <a:srgbClr val="171717"/>
                </a:solidFill>
                <a:effectLst/>
                <a:latin typeface="Calibri" panose="020F0502020204030204" pitchFamily="34" charset="0"/>
                <a:ea typeface="Times New Roman" panose="02020603050405020304" pitchFamily="18" charset="0"/>
                <a:cs typeface="Calibri" panose="020F0502020204030204" pitchFamily="34" charset="0"/>
              </a:rPr>
              <a:t>So now the world’s average human development is back to where it was in 2016. We have, effectively, wiped out most of the progress we have made in trying to meet the SDGs.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rgbClr val="171717"/>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While some countries are beginning to get back on their feet, recovery is uneven and partial, further widening inequalities in human development. </a:t>
            </a:r>
            <a:r>
              <a:rPr lang="en-CA"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Latin America, the Caribbean, Sub-Saharan Africa and South Asia have been hit particularly hard.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4" name="Slide Number Placeholder 3"/>
          <p:cNvSpPr>
            <a:spLocks noGrp="1"/>
          </p:cNvSpPr>
          <p:nvPr>
            <p:ph type="sldNum" sz="quarter" idx="5"/>
          </p:nvPr>
        </p:nvSpPr>
        <p:spPr/>
        <p:txBody>
          <a:bodyPr/>
          <a:lstStyle/>
          <a:p>
            <a:fld id="{7BBF4788-925A-437C-BF54-A8BF9D60832B}" type="slidenum">
              <a:rPr lang="en-US" smtClean="0"/>
              <a:t>4</a:t>
            </a:fld>
            <a:endParaRPr lang="en-US"/>
          </a:p>
        </p:txBody>
      </p:sp>
    </p:spTree>
    <p:extLst>
      <p:ext uri="{BB962C8B-B14F-4D97-AF65-F5344CB8AC3E}">
        <p14:creationId xmlns:p14="http://schemas.microsoft.com/office/powerpoint/2010/main" val="1922409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lang="en-US" sz="1200" b="1" dirty="0">
                <a:effectLst/>
                <a:latin typeface="Open Sans" panose="020B0606030504020204" pitchFamily="34" charset="0"/>
                <a:ea typeface="Times New Roman" panose="02020603050405020304" pitchFamily="18" charset="0"/>
              </a:rPr>
              <a:t>Policies that focus on investment, insurance, and innovation will enable people to thrive in the face of uncertainty. </a:t>
            </a:r>
            <a:r>
              <a:rPr lang="en-GB" sz="1200" i="1" dirty="0">
                <a:effectLst/>
                <a:latin typeface="Open Sans" panose="020B0606030504020204" pitchFamily="34" charset="0"/>
                <a:ea typeface="Times New Roman" panose="02020603050405020304" pitchFamily="18" charset="0"/>
              </a:rPr>
              <a:t>Investment </a:t>
            </a:r>
            <a:r>
              <a:rPr lang="en-GB" sz="1200" dirty="0">
                <a:effectLst/>
                <a:latin typeface="Open Sans" panose="020B0606030504020204" pitchFamily="34" charset="0"/>
                <a:ea typeface="Times New Roman" panose="02020603050405020304" pitchFamily="18" charset="0"/>
              </a:rPr>
              <a:t>—from renewable energy to preparedness for pandemics and extreme natural hazards— to ease planetary pressures. </a:t>
            </a:r>
            <a:r>
              <a:rPr lang="en-GB" sz="1200" i="1" dirty="0">
                <a:effectLst/>
                <a:latin typeface="Open Sans" panose="020B0606030504020204" pitchFamily="34" charset="0"/>
                <a:ea typeface="Times New Roman" panose="02020603050405020304" pitchFamily="18" charset="0"/>
              </a:rPr>
              <a:t>Insurance</a:t>
            </a:r>
            <a:r>
              <a:rPr lang="en-GB" sz="1200" dirty="0">
                <a:effectLst/>
                <a:latin typeface="Open Sans" panose="020B0606030504020204" pitchFamily="34" charset="0"/>
                <a:ea typeface="Times New Roman" panose="02020603050405020304" pitchFamily="18" charset="0"/>
              </a:rPr>
              <a:t>—including social protection— to prepare our societies for the contingencies of an uncertain world. </a:t>
            </a:r>
            <a:r>
              <a:rPr lang="en-GB" sz="1200" i="1" dirty="0">
                <a:effectLst/>
                <a:latin typeface="Open Sans" panose="020B0606030504020204" pitchFamily="34" charset="0"/>
                <a:ea typeface="Times New Roman" panose="02020603050405020304" pitchFamily="18" charset="0"/>
              </a:rPr>
              <a:t>Innovation</a:t>
            </a:r>
            <a:r>
              <a:rPr lang="en-GB" sz="1200" dirty="0">
                <a:effectLst/>
                <a:latin typeface="Open Sans" panose="020B0606030504020204" pitchFamily="34" charset="0"/>
                <a:ea typeface="Times New Roman" panose="02020603050405020304" pitchFamily="18" charset="0"/>
              </a:rPr>
              <a:t> in its many forms—technological, economic, cultural—to respond to the unknown challenges that humanity will face.</a:t>
            </a:r>
          </a:p>
          <a:p>
            <a:pPr marL="0" marR="0" lvl="0" indent="0" algn="just"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lang="en-GB" sz="1200" dirty="0">
              <a:effectLst/>
              <a:latin typeface="Open Sans" panose="020B0606030504020204" pitchFamily="34" charset="0"/>
              <a:ea typeface="Times New Roman" panose="02020603050405020304" pitchFamily="18" charset="0"/>
            </a:endParaRPr>
          </a:p>
          <a:p>
            <a:pPr marL="0" marR="0" lvl="0" indent="0" algn="just">
              <a:spcBef>
                <a:spcPts val="0"/>
              </a:spcBef>
              <a:spcAft>
                <a:spcPts val="1200"/>
              </a:spcAft>
              <a:buFont typeface="Symbol" panose="05050102010706020507" pitchFamily="18" charset="2"/>
              <a:buNone/>
            </a:pPr>
            <a:r>
              <a:rPr lang="en-GB" sz="1200" dirty="0">
                <a:effectLst/>
                <a:latin typeface="Open Sans" panose="020B0606030504020204" pitchFamily="34" charset="0"/>
                <a:ea typeface="Times New Roman" panose="02020603050405020304" pitchFamily="18" charset="0"/>
              </a:rPr>
              <a:t>This slide looks at some of them. </a:t>
            </a:r>
            <a:endParaRPr lang="en-GB" sz="1200" dirty="0">
              <a:effectLst/>
              <a:latin typeface="Open Sans" panose="020B0606030504020204" pitchFamily="34" charset="0"/>
              <a:ea typeface="Calibri" panose="020F0502020204030204" pitchFamily="34" charset="0"/>
              <a:cs typeface="Times New Roman" panose="02020603050405020304" pitchFamily="18" charset="0"/>
            </a:endParaRPr>
          </a:p>
          <a:p>
            <a:pPr marL="0" marR="0" lvl="0" indent="0" algn="just">
              <a:spcBef>
                <a:spcPts val="0"/>
              </a:spcBef>
              <a:spcAft>
                <a:spcPts val="1200"/>
              </a:spcAft>
              <a:buFont typeface="Symbol" panose="05050102010706020507" pitchFamily="18" charset="2"/>
              <a:buNone/>
            </a:pPr>
            <a:endParaRPr lang="en-GB" sz="1200" dirty="0">
              <a:effectLst/>
              <a:latin typeface="Open Sans" panose="020B0606030504020204" pitchFamily="34" charset="0"/>
              <a:ea typeface="Calibri" panose="020F0502020204030204" pitchFamily="34" charset="0"/>
              <a:cs typeface="Times New Roman" panose="02020603050405020304" pitchFamily="18" charset="0"/>
            </a:endParaRPr>
          </a:p>
          <a:p>
            <a:pPr marL="0" marR="0" lvl="0" indent="0" algn="just">
              <a:spcBef>
                <a:spcPts val="0"/>
              </a:spcBef>
              <a:spcAft>
                <a:spcPts val="1200"/>
              </a:spcAft>
              <a:buFont typeface="Symbol" panose="05050102010706020507" pitchFamily="18" charset="2"/>
              <a:buNone/>
            </a:pPr>
            <a:r>
              <a:rPr lang="en-GB" sz="1200" dirty="0">
                <a:effectLst/>
                <a:latin typeface="Open Sans" panose="020B0606030504020204" pitchFamily="34" charset="0"/>
                <a:ea typeface="Calibri" panose="020F0502020204030204" pitchFamily="34" charset="0"/>
                <a:cs typeface="Times New Roman" panose="02020603050405020304" pitchFamily="18" charset="0"/>
              </a:rPr>
              <a:t>There is much to be done.</a:t>
            </a:r>
          </a:p>
          <a:p>
            <a:pPr marL="0" marR="0" lvl="0" indent="0" algn="just"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endParaRPr lang="en-GB" sz="1200" dirty="0">
              <a:effectLst/>
              <a:latin typeface="Open Sans" panose="020B0606030504020204" pitchFamily="34" charset="0"/>
              <a:ea typeface="Times New Roman" panose="02020603050405020304" pitchFamily="18" charset="0"/>
            </a:endParaRPr>
          </a:p>
          <a:p>
            <a:pPr marL="0" marR="0" lvl="0" indent="0" algn="just">
              <a:spcBef>
                <a:spcPts val="0"/>
              </a:spcBef>
              <a:spcAft>
                <a:spcPts val="1200"/>
              </a:spcAft>
              <a:buFont typeface="Symbol" panose="05050102010706020507" pitchFamily="18" charset="2"/>
              <a:buNone/>
            </a:pPr>
            <a:r>
              <a:rPr lang="en-GB" sz="1200" dirty="0">
                <a:effectLst/>
                <a:latin typeface="Open Sans" panose="020B0606030504020204" pitchFamily="34" charset="0"/>
                <a:ea typeface="Calibri" panose="020F0502020204030204" pitchFamily="34" charset="0"/>
                <a:cs typeface="Times New Roman" panose="02020603050405020304" pitchFamily="18" charset="0"/>
              </a:rPr>
              <a:t>Many traditional approaches to public policy – from education to finance – are rooted in the past. </a:t>
            </a:r>
            <a:r>
              <a:rPr lang="en-GB" sz="1200" b="1" dirty="0">
                <a:effectLst/>
                <a:latin typeface="Open Sans" panose="020B0606030504020204" pitchFamily="34" charset="0"/>
                <a:ea typeface="Calibri" panose="020F0502020204030204" pitchFamily="34" charset="0"/>
                <a:cs typeface="Times New Roman" panose="02020603050405020304" pitchFamily="18" charset="0"/>
              </a:rPr>
              <a:t>Institutions need to adapt to the world as it is today</a:t>
            </a:r>
            <a:r>
              <a:rPr lang="en-GB" sz="1200" dirty="0">
                <a:effectLst/>
                <a:latin typeface="Open Sans" panose="020B0606030504020204" pitchFamily="34" charset="0"/>
                <a:ea typeface="Calibri" panose="020F0502020204030204" pitchFamily="34" charset="0"/>
                <a:cs typeface="Times New Roman" panose="02020603050405020304" pitchFamily="18" charset="0"/>
              </a:rPr>
              <a:t> </a:t>
            </a:r>
            <a:r>
              <a:rPr lang="en-GB" sz="1200" b="1" dirty="0">
                <a:effectLst/>
                <a:latin typeface="Open Sans" panose="020B0606030504020204" pitchFamily="34" charset="0"/>
                <a:ea typeface="Calibri" panose="020F0502020204030204" pitchFamily="34" charset="0"/>
                <a:cs typeface="Times New Roman" panose="02020603050405020304" pitchFamily="18" charset="0"/>
              </a:rPr>
              <a:t>in order to achieve the future we aspire to.</a:t>
            </a:r>
            <a:r>
              <a:rPr lang="en-GB" sz="1200" dirty="0">
                <a:effectLst/>
                <a:latin typeface="Open Sans" panose="020B0606030504020204" pitchFamily="34" charset="0"/>
                <a:ea typeface="Calibri" panose="020F0502020204030204" pitchFamily="34" charset="0"/>
                <a:cs typeface="Times New Roman" panose="02020603050405020304" pitchFamily="18" charset="0"/>
              </a:rPr>
              <a:t> They must go beyond setting new policies to interact with social movements and shape new norms and values.</a:t>
            </a:r>
          </a:p>
          <a:p>
            <a:pPr marL="0" marR="0" lvl="0" indent="0" algn="just">
              <a:spcBef>
                <a:spcPts val="0"/>
              </a:spcBef>
              <a:spcAft>
                <a:spcPts val="1200"/>
              </a:spcAft>
              <a:buFont typeface="Symbol" panose="05050102010706020507" pitchFamily="18" charset="2"/>
              <a:buNone/>
            </a:pPr>
            <a:endParaRPr lang="en-GB" sz="1200" dirty="0">
              <a:effectLst/>
              <a:latin typeface="Open Sans" panose="020B0606030504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 typeface="Symbol" panose="05050102010706020507" pitchFamily="18" charset="2"/>
              <a:buNone/>
              <a:tabLst/>
              <a:defRPr/>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 must ease mental distress, mitigate crises, and build psychological resilience.</a:t>
            </a:r>
            <a:r>
              <a:rPr lang="en-GB"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This includes significantly expanding access to mental health care - which is often a privilege accessible only to a few.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Open Sans" panose="020B0606030504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Open Sans" panose="020B0606030504020204" pitchFamily="34" charset="0"/>
                <a:ea typeface="Calibri" panose="020F0502020204030204" pitchFamily="34" charset="0"/>
                <a:cs typeface="Times New Roman" panose="02020603050405020304" pitchFamily="18" charset="0"/>
              </a:rPr>
              <a:t>And many traditional approaches to public policy – from education to finance – are rooted in the past. </a:t>
            </a:r>
            <a:r>
              <a:rPr lang="en-GB" sz="1800" b="1" dirty="0">
                <a:effectLst/>
                <a:latin typeface="Open Sans" panose="020B0606030504020204" pitchFamily="34" charset="0"/>
                <a:ea typeface="Calibri" panose="020F0502020204030204" pitchFamily="34" charset="0"/>
                <a:cs typeface="Times New Roman" panose="02020603050405020304" pitchFamily="18" charset="0"/>
              </a:rPr>
              <a:t>Institutions need to adapt to the world as it is today</a:t>
            </a:r>
            <a:r>
              <a:rPr lang="en-GB" sz="1800" dirty="0">
                <a:effectLst/>
                <a:latin typeface="Open Sans" panose="020B0606030504020204" pitchFamily="34" charset="0"/>
                <a:ea typeface="Calibri" panose="020F0502020204030204" pitchFamily="34" charset="0"/>
                <a:cs typeface="Times New Roman" panose="02020603050405020304" pitchFamily="18" charset="0"/>
              </a:rPr>
              <a:t> </a:t>
            </a:r>
            <a:r>
              <a:rPr lang="en-GB" sz="1800" b="1" dirty="0">
                <a:effectLst/>
                <a:latin typeface="Open Sans" panose="020B0606030504020204" pitchFamily="34" charset="0"/>
                <a:ea typeface="Calibri" panose="020F0502020204030204" pitchFamily="34" charset="0"/>
                <a:cs typeface="Times New Roman" panose="02020603050405020304" pitchFamily="18" charset="0"/>
              </a:rPr>
              <a:t>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Open Sans" panose="020B0606030504020204" pitchFamily="34" charset="0"/>
                <a:ea typeface="Calibri" panose="020F0502020204030204" pitchFamily="34" charset="0"/>
                <a:cs typeface="Times New Roman" panose="02020603050405020304" pitchFamily="18" charset="0"/>
              </a:rPr>
              <a:t>order to achieve the future we aspire to.</a:t>
            </a:r>
            <a:r>
              <a:rPr lang="en-GB" sz="1800" dirty="0">
                <a:effectLst/>
                <a:latin typeface="Open Sans" panose="020B0606030504020204" pitchFamily="34" charset="0"/>
                <a:ea typeface="Calibri" panose="020F0502020204030204" pitchFamily="34" charset="0"/>
                <a:cs typeface="Times New Roman" panose="02020603050405020304" pitchFamily="18" charset="0"/>
              </a:rPr>
              <a:t> They must go beyond setting new policies to interact with social movements and shape new norms and values.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Open Sans" panose="020B06060305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Open Sans" panose="020B0606030504020204" pitchFamily="34" charset="0"/>
                <a:ea typeface="Calibri" panose="020F0502020204030204" pitchFamily="34" charset="0"/>
                <a:cs typeface="Times New Roman" panose="02020603050405020304" pitchFamily="18" charset="0"/>
              </a:rPr>
              <a:t>People’s “social context” – the social and physical environment they live in -  has a huge part to play.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BBF4788-925A-437C-BF54-A8BF9D60832B}" type="slidenum">
              <a:rPr lang="en-US" smtClean="0"/>
              <a:t>9</a:t>
            </a:fld>
            <a:endParaRPr lang="en-US"/>
          </a:p>
        </p:txBody>
      </p:sp>
    </p:spTree>
    <p:extLst>
      <p:ext uri="{BB962C8B-B14F-4D97-AF65-F5344CB8AC3E}">
        <p14:creationId xmlns:p14="http://schemas.microsoft.com/office/powerpoint/2010/main" val="131596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BAA4F6D-EF93-294F-8029-CC9A4141032A}" type="datetimeFigureOut">
              <a:rPr kumimoji="1" lang="ja-JP" altLang="en-US" smtClean="0"/>
              <a:t>2023/8/22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B0F369-2EB5-EB44-842C-DAB66384D3A4}" type="slidenum">
              <a:rPr kumimoji="1" lang="ja-JP" altLang="en-US" smtClean="0"/>
              <a:t>‹#›</a:t>
            </a:fld>
            <a:endParaRPr kumimoji="1" lang="ja-JP" altLang="en-US"/>
          </a:p>
        </p:txBody>
      </p:sp>
    </p:spTree>
    <p:extLst>
      <p:ext uri="{BB962C8B-B14F-4D97-AF65-F5344CB8AC3E}">
        <p14:creationId xmlns:p14="http://schemas.microsoft.com/office/powerpoint/2010/main" val="112133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AA4F6D-EF93-294F-8029-CC9A4141032A}" type="datetimeFigureOut">
              <a:rPr kumimoji="1" lang="ja-JP" altLang="en-US" smtClean="0"/>
              <a:t>2023/8/22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B0F369-2EB5-EB44-842C-DAB66384D3A4}" type="slidenum">
              <a:rPr kumimoji="1" lang="ja-JP" altLang="en-US" smtClean="0"/>
              <a:t>‹#›</a:t>
            </a:fld>
            <a:endParaRPr kumimoji="1" lang="ja-JP" altLang="en-US"/>
          </a:p>
        </p:txBody>
      </p:sp>
    </p:spTree>
    <p:extLst>
      <p:ext uri="{BB962C8B-B14F-4D97-AF65-F5344CB8AC3E}">
        <p14:creationId xmlns:p14="http://schemas.microsoft.com/office/powerpoint/2010/main" val="174809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AA4F6D-EF93-294F-8029-CC9A4141032A}" type="datetimeFigureOut">
              <a:rPr kumimoji="1" lang="ja-JP" altLang="en-US" smtClean="0"/>
              <a:t>2023/8/22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B0F369-2EB5-EB44-842C-DAB66384D3A4}" type="slidenum">
              <a:rPr kumimoji="1" lang="ja-JP" altLang="en-US" smtClean="0"/>
              <a:t>‹#›</a:t>
            </a:fld>
            <a:endParaRPr kumimoji="1" lang="ja-JP" altLang="en-US"/>
          </a:p>
        </p:txBody>
      </p:sp>
    </p:spTree>
    <p:extLst>
      <p:ext uri="{BB962C8B-B14F-4D97-AF65-F5344CB8AC3E}">
        <p14:creationId xmlns:p14="http://schemas.microsoft.com/office/powerpoint/2010/main" val="47872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AA4F6D-EF93-294F-8029-CC9A4141032A}" type="datetimeFigureOut">
              <a:rPr kumimoji="1" lang="ja-JP" altLang="en-US" smtClean="0"/>
              <a:t>2023/8/22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B0F369-2EB5-EB44-842C-DAB66384D3A4}" type="slidenum">
              <a:rPr kumimoji="1" lang="ja-JP" altLang="en-US" smtClean="0"/>
              <a:t>‹#›</a:t>
            </a:fld>
            <a:endParaRPr kumimoji="1" lang="ja-JP" altLang="en-US"/>
          </a:p>
        </p:txBody>
      </p:sp>
    </p:spTree>
    <p:extLst>
      <p:ext uri="{BB962C8B-B14F-4D97-AF65-F5344CB8AC3E}">
        <p14:creationId xmlns:p14="http://schemas.microsoft.com/office/powerpoint/2010/main" val="214237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BAA4F6D-EF93-294F-8029-CC9A4141032A}" type="datetimeFigureOut">
              <a:rPr kumimoji="1" lang="ja-JP" altLang="en-US" smtClean="0"/>
              <a:t>2023/8/22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EB0F369-2EB5-EB44-842C-DAB66384D3A4}" type="slidenum">
              <a:rPr kumimoji="1" lang="ja-JP" altLang="en-US" smtClean="0"/>
              <a:t>‹#›</a:t>
            </a:fld>
            <a:endParaRPr kumimoji="1" lang="ja-JP" altLang="en-US"/>
          </a:p>
        </p:txBody>
      </p:sp>
    </p:spTree>
    <p:extLst>
      <p:ext uri="{BB962C8B-B14F-4D97-AF65-F5344CB8AC3E}">
        <p14:creationId xmlns:p14="http://schemas.microsoft.com/office/powerpoint/2010/main" val="6772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BAA4F6D-EF93-294F-8029-CC9A4141032A}" type="datetimeFigureOut">
              <a:rPr kumimoji="1" lang="ja-JP" altLang="en-US" smtClean="0"/>
              <a:t>2023/8/22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B0F369-2EB5-EB44-842C-DAB66384D3A4}" type="slidenum">
              <a:rPr kumimoji="1" lang="ja-JP" altLang="en-US" smtClean="0"/>
              <a:t>‹#›</a:t>
            </a:fld>
            <a:endParaRPr kumimoji="1" lang="ja-JP" altLang="en-US"/>
          </a:p>
        </p:txBody>
      </p:sp>
    </p:spTree>
    <p:extLst>
      <p:ext uri="{BB962C8B-B14F-4D97-AF65-F5344CB8AC3E}">
        <p14:creationId xmlns:p14="http://schemas.microsoft.com/office/powerpoint/2010/main" val="13817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BAA4F6D-EF93-294F-8029-CC9A4141032A}" type="datetimeFigureOut">
              <a:rPr kumimoji="1" lang="ja-JP" altLang="en-US" smtClean="0"/>
              <a:t>2023/8/22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EB0F369-2EB5-EB44-842C-DAB66384D3A4}" type="slidenum">
              <a:rPr kumimoji="1" lang="ja-JP" altLang="en-US" smtClean="0"/>
              <a:t>‹#›</a:t>
            </a:fld>
            <a:endParaRPr kumimoji="1" lang="ja-JP" altLang="en-US"/>
          </a:p>
        </p:txBody>
      </p:sp>
    </p:spTree>
    <p:extLst>
      <p:ext uri="{BB962C8B-B14F-4D97-AF65-F5344CB8AC3E}">
        <p14:creationId xmlns:p14="http://schemas.microsoft.com/office/powerpoint/2010/main" val="95970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BAA4F6D-EF93-294F-8029-CC9A4141032A}" type="datetimeFigureOut">
              <a:rPr kumimoji="1" lang="ja-JP" altLang="en-US" smtClean="0"/>
              <a:t>2023/8/22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EB0F369-2EB5-EB44-842C-DAB66384D3A4}" type="slidenum">
              <a:rPr kumimoji="1" lang="ja-JP" altLang="en-US" smtClean="0"/>
              <a:t>‹#›</a:t>
            </a:fld>
            <a:endParaRPr kumimoji="1" lang="ja-JP" altLang="en-US"/>
          </a:p>
        </p:txBody>
      </p:sp>
    </p:spTree>
    <p:extLst>
      <p:ext uri="{BB962C8B-B14F-4D97-AF65-F5344CB8AC3E}">
        <p14:creationId xmlns:p14="http://schemas.microsoft.com/office/powerpoint/2010/main" val="3700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BAA4F6D-EF93-294F-8029-CC9A4141032A}" type="datetimeFigureOut">
              <a:rPr kumimoji="1" lang="ja-JP" altLang="en-US" smtClean="0"/>
              <a:t>2023/8/22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EB0F369-2EB5-EB44-842C-DAB66384D3A4}" type="slidenum">
              <a:rPr kumimoji="1" lang="ja-JP" altLang="en-US" smtClean="0"/>
              <a:t>‹#›</a:t>
            </a:fld>
            <a:endParaRPr kumimoji="1" lang="ja-JP" altLang="en-US"/>
          </a:p>
        </p:txBody>
      </p:sp>
    </p:spTree>
    <p:extLst>
      <p:ext uri="{BB962C8B-B14F-4D97-AF65-F5344CB8AC3E}">
        <p14:creationId xmlns:p14="http://schemas.microsoft.com/office/powerpoint/2010/main" val="127466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AA4F6D-EF93-294F-8029-CC9A4141032A}" type="datetimeFigureOut">
              <a:rPr kumimoji="1" lang="ja-JP" altLang="en-US" smtClean="0"/>
              <a:t>2023/8/22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B0F369-2EB5-EB44-842C-DAB66384D3A4}" type="slidenum">
              <a:rPr kumimoji="1" lang="ja-JP" altLang="en-US" smtClean="0"/>
              <a:t>‹#›</a:t>
            </a:fld>
            <a:endParaRPr kumimoji="1" lang="ja-JP" altLang="en-US"/>
          </a:p>
        </p:txBody>
      </p:sp>
    </p:spTree>
    <p:extLst>
      <p:ext uri="{BB962C8B-B14F-4D97-AF65-F5344CB8AC3E}">
        <p14:creationId xmlns:p14="http://schemas.microsoft.com/office/powerpoint/2010/main" val="212218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BAA4F6D-EF93-294F-8029-CC9A4141032A}" type="datetimeFigureOut">
              <a:rPr kumimoji="1" lang="ja-JP" altLang="en-US" smtClean="0"/>
              <a:t>2023/8/22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EB0F369-2EB5-EB44-842C-DAB66384D3A4}" type="slidenum">
              <a:rPr kumimoji="1" lang="ja-JP" altLang="en-US" smtClean="0"/>
              <a:t>‹#›</a:t>
            </a:fld>
            <a:endParaRPr kumimoji="1" lang="ja-JP" altLang="en-US"/>
          </a:p>
        </p:txBody>
      </p:sp>
    </p:spTree>
    <p:extLst>
      <p:ext uri="{BB962C8B-B14F-4D97-AF65-F5344CB8AC3E}">
        <p14:creationId xmlns:p14="http://schemas.microsoft.com/office/powerpoint/2010/main" val="21272717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AA4F6D-EF93-294F-8029-CC9A4141032A}" type="datetimeFigureOut">
              <a:rPr kumimoji="1" lang="ja-JP" altLang="en-US" smtClean="0"/>
              <a:t>2023/8/22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0F369-2EB5-EB44-842C-DAB66384D3A4}" type="slidenum">
              <a:rPr kumimoji="1" lang="ja-JP" altLang="en-US" smtClean="0"/>
              <a:t>‹#›</a:t>
            </a:fld>
            <a:endParaRPr kumimoji="1" lang="ja-JP" altLang="en-US"/>
          </a:p>
        </p:txBody>
      </p:sp>
    </p:spTree>
    <p:extLst>
      <p:ext uri="{BB962C8B-B14F-4D97-AF65-F5344CB8AC3E}">
        <p14:creationId xmlns:p14="http://schemas.microsoft.com/office/powerpoint/2010/main" val="321544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cid:image003.png@01D8A029.BE361BB0" TargetMode="External"/><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latin typeface="MS PGothic" charset="-128"/>
                <a:ea typeface="MS PGothic" charset="-128"/>
                <a:cs typeface="MS PGothic" charset="-128"/>
              </a:rPr>
              <a:t>ウクライナ戦争：復興への関与（国連と</a:t>
            </a:r>
            <a:r>
              <a:rPr kumimoji="1" lang="en-US" altLang="ja-JP" dirty="0" smtClean="0">
                <a:latin typeface="MS PGothic" charset="-128"/>
                <a:ea typeface="MS PGothic" charset="-128"/>
                <a:cs typeface="MS PGothic" charset="-128"/>
              </a:rPr>
              <a:t>G7/G20</a:t>
            </a:r>
            <a:r>
              <a:rPr kumimoji="1" lang="ja-JP" altLang="en-US" dirty="0" smtClean="0">
                <a:latin typeface="MS PGothic" charset="-128"/>
                <a:ea typeface="MS PGothic" charset="-128"/>
                <a:cs typeface="MS PGothic" charset="-128"/>
              </a:rPr>
              <a:t>）</a:t>
            </a:r>
            <a:endParaRPr kumimoji="1" lang="ja-JP" altLang="en-US" dirty="0">
              <a:latin typeface="MS PGothic" charset="-128"/>
              <a:ea typeface="MS PGothic" charset="-128"/>
              <a:cs typeface="MS PGothic" charset="-128"/>
            </a:endParaRPr>
          </a:p>
        </p:txBody>
      </p:sp>
      <p:sp>
        <p:nvSpPr>
          <p:cNvPr id="3" name="サブタイトル 2"/>
          <p:cNvSpPr>
            <a:spLocks noGrp="1"/>
          </p:cNvSpPr>
          <p:nvPr>
            <p:ph type="subTitle" idx="1"/>
          </p:nvPr>
        </p:nvSpPr>
        <p:spPr/>
        <p:txBody>
          <a:bodyPr>
            <a:normAutofit fontScale="77500" lnSpcReduction="20000"/>
          </a:bodyPr>
          <a:lstStyle/>
          <a:p>
            <a:endParaRPr kumimoji="1" lang="en-US" altLang="ja-JP" dirty="0" smtClean="0"/>
          </a:p>
          <a:p>
            <a:endParaRPr lang="en-US" altLang="ja-JP" dirty="0"/>
          </a:p>
          <a:p>
            <a:r>
              <a:rPr kumimoji="1" lang="en-US" altLang="ja-JP" dirty="0" smtClean="0"/>
              <a:t>2023</a:t>
            </a:r>
            <a:r>
              <a:rPr kumimoji="1" lang="ja-JP" altLang="en-US" dirty="0" smtClean="0"/>
              <a:t>年</a:t>
            </a:r>
            <a:r>
              <a:rPr kumimoji="1" lang="en-US" altLang="ja-JP" dirty="0" smtClean="0"/>
              <a:t>8</a:t>
            </a:r>
            <a:r>
              <a:rPr kumimoji="1" lang="ja-JP" altLang="en-US" dirty="0" smtClean="0"/>
              <a:t>月</a:t>
            </a:r>
            <a:r>
              <a:rPr kumimoji="1" lang="en-US" altLang="ja-JP" dirty="0" smtClean="0"/>
              <a:t>29</a:t>
            </a:r>
            <a:r>
              <a:rPr kumimoji="1" lang="ja-JP" altLang="en-US" dirty="0" smtClean="0"/>
              <a:t>日国連学会国連課題研究会</a:t>
            </a:r>
            <a:endParaRPr kumimoji="1" lang="en-US" altLang="ja-JP" dirty="0" smtClean="0"/>
          </a:p>
          <a:p>
            <a:r>
              <a:rPr kumimoji="1" lang="ja-JP" altLang="en-US" dirty="0" smtClean="0"/>
              <a:t>コメンテーター</a:t>
            </a:r>
            <a:endParaRPr kumimoji="1" lang="en-US" altLang="ja-JP" dirty="0" smtClean="0"/>
          </a:p>
          <a:p>
            <a:r>
              <a:rPr kumimoji="1" lang="ja-JP" altLang="en-US" dirty="0" smtClean="0"/>
              <a:t>長崎大学他客員教授　近藤哲生</a:t>
            </a:r>
            <a:endParaRPr kumimoji="1" lang="ja-JP" altLang="en-US" dirty="0"/>
          </a:p>
        </p:txBody>
      </p:sp>
    </p:spTree>
    <p:extLst>
      <p:ext uri="{BB962C8B-B14F-4D97-AF65-F5344CB8AC3E}">
        <p14:creationId xmlns:p14="http://schemas.microsoft.com/office/powerpoint/2010/main" val="61385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S PGothic" charset="-128"/>
                <a:ea typeface="MS PGothic" charset="-128"/>
                <a:cs typeface="MS PGothic" charset="-128"/>
              </a:rPr>
              <a:t>G7</a:t>
            </a:r>
            <a:r>
              <a:rPr kumimoji="1" lang="ja-JP" altLang="en-US" dirty="0" smtClean="0">
                <a:latin typeface="MS PGothic" charset="-128"/>
                <a:ea typeface="MS PGothic" charset="-128"/>
                <a:cs typeface="MS PGothic" charset="-128"/>
              </a:rPr>
              <a:t>広島サミットの成果・今後</a:t>
            </a:r>
            <a:endParaRPr kumimoji="1" lang="ja-JP" altLang="en-US" dirty="0">
              <a:latin typeface="MS PGothic" charset="-128"/>
              <a:ea typeface="MS PGothic" charset="-128"/>
              <a:cs typeface="MS PGothic" charset="-128"/>
            </a:endParaRPr>
          </a:p>
        </p:txBody>
      </p:sp>
      <p:sp>
        <p:nvSpPr>
          <p:cNvPr id="3" name="コンテンツ プレースホルダー 2"/>
          <p:cNvSpPr>
            <a:spLocks noGrp="1"/>
          </p:cNvSpPr>
          <p:nvPr>
            <p:ph idx="1"/>
          </p:nvPr>
        </p:nvSpPr>
        <p:spPr/>
        <p:txBody>
          <a:bodyPr>
            <a:normAutofit fontScale="77500" lnSpcReduction="20000"/>
          </a:bodyPr>
          <a:lstStyle/>
          <a:p>
            <a:r>
              <a:rPr kumimoji="1" lang="ja-JP" altLang="en-US" dirty="0" smtClean="0"/>
              <a:t>公正なエネルギー・パートナーシップ</a:t>
            </a:r>
            <a:endParaRPr kumimoji="1" lang="en-US" altLang="ja-JP" dirty="0" smtClean="0"/>
          </a:p>
          <a:p>
            <a:r>
              <a:rPr lang="en-US" altLang="ja-JP" dirty="0" smtClean="0"/>
              <a:t>UHC</a:t>
            </a:r>
            <a:r>
              <a:rPr lang="ja-JP" altLang="en-US" dirty="0" smtClean="0"/>
              <a:t>、移民、</a:t>
            </a:r>
            <a:r>
              <a:rPr lang="en-US" altLang="ja-JP" dirty="0" smtClean="0"/>
              <a:t>A I</a:t>
            </a:r>
          </a:p>
          <a:p>
            <a:r>
              <a:rPr kumimoji="1" lang="ja-JP" altLang="en-US" dirty="0" smtClean="0"/>
              <a:t>法の支配</a:t>
            </a:r>
            <a:endParaRPr kumimoji="1" lang="en-US" altLang="ja-JP" dirty="0" smtClean="0"/>
          </a:p>
          <a:p>
            <a:r>
              <a:rPr lang="ja-JP" altLang="en-US" dirty="0" smtClean="0"/>
              <a:t>グローバルサウス（</a:t>
            </a:r>
            <a:r>
              <a:rPr lang="en-US" altLang="ja-JP" dirty="0" smtClean="0"/>
              <a:t>GS</a:t>
            </a:r>
            <a:r>
              <a:rPr lang="ja-JP" altLang="en-US" dirty="0" smtClean="0"/>
              <a:t>）：人間中心・強靭・包摂的</a:t>
            </a:r>
            <a:endParaRPr lang="en-US" altLang="ja-JP" dirty="0" smtClean="0"/>
          </a:p>
          <a:p>
            <a:r>
              <a:rPr kumimoji="1" lang="ja-JP" altLang="en-US" dirty="0" smtClean="0"/>
              <a:t>米国の地政学的利益　</a:t>
            </a:r>
            <a:r>
              <a:rPr lang="en-US" altLang="ja-JP" i="1" dirty="0" err="1" smtClean="0"/>
              <a:t>cf</a:t>
            </a:r>
            <a:r>
              <a:rPr lang="en-US" altLang="ja-JP" i="1" dirty="0" smtClean="0"/>
              <a:t>: </a:t>
            </a:r>
            <a:r>
              <a:rPr lang="ja-JP" altLang="en-US" i="1" dirty="0" smtClean="0"/>
              <a:t>原爆使用</a:t>
            </a:r>
            <a:endParaRPr lang="en-US" altLang="ja-JP" i="1" dirty="0" smtClean="0"/>
          </a:p>
          <a:p>
            <a:r>
              <a:rPr kumimoji="1" lang="en-US" altLang="ja-JP" i="1" dirty="0" smtClean="0"/>
              <a:t>De-coupling </a:t>
            </a:r>
            <a:r>
              <a:rPr kumimoji="1" lang="en-US" altLang="ja-JP" i="1" dirty="0" smtClean="0"/>
              <a:t>&lt; </a:t>
            </a:r>
            <a:r>
              <a:rPr kumimoji="1" lang="en-US" altLang="ja-JP" i="1" dirty="0" smtClean="0"/>
              <a:t>De-risking</a:t>
            </a:r>
            <a:endParaRPr kumimoji="1" lang="en-US" altLang="ja-JP" i="1" dirty="0" smtClean="0"/>
          </a:p>
          <a:p>
            <a:r>
              <a:rPr lang="en-US" altLang="ja-JP" dirty="0" smtClean="0"/>
              <a:t>APEC</a:t>
            </a:r>
            <a:r>
              <a:rPr lang="ja-JP" altLang="en-US" dirty="0" smtClean="0"/>
              <a:t>との連携</a:t>
            </a:r>
            <a:endParaRPr lang="en-US" altLang="ja-JP" dirty="0" smtClean="0"/>
          </a:p>
          <a:p>
            <a:r>
              <a:rPr kumimoji="1" lang="ja-JP" altLang="en-US" dirty="0" smtClean="0"/>
              <a:t>米中対立</a:t>
            </a:r>
            <a:endParaRPr kumimoji="1" lang="en-US" altLang="ja-JP" dirty="0" smtClean="0"/>
          </a:p>
          <a:p>
            <a:r>
              <a:rPr lang="en-US" altLang="ja-JP" dirty="0" smtClean="0"/>
              <a:t>BRICS</a:t>
            </a:r>
            <a:r>
              <a:rPr lang="ja-JP" altLang="en-US" dirty="0" smtClean="0"/>
              <a:t>に参加する</a:t>
            </a:r>
            <a:r>
              <a:rPr lang="en-US" altLang="ja-JP" dirty="0" smtClean="0"/>
              <a:t>GS</a:t>
            </a:r>
            <a:r>
              <a:rPr lang="ja-JP" altLang="en-US" dirty="0" smtClean="0"/>
              <a:t>諸国との連携</a:t>
            </a:r>
            <a:endParaRPr lang="en-US" altLang="ja-JP" dirty="0" smtClean="0"/>
          </a:p>
          <a:p>
            <a:r>
              <a:rPr kumimoji="1" lang="en-US" altLang="ja-JP" dirty="0" smtClean="0"/>
              <a:t>Change Agent/Global Engagement Activist/</a:t>
            </a:r>
            <a:r>
              <a:rPr kumimoji="1" lang="en-US" altLang="ja-JP" dirty="0" err="1" smtClean="0"/>
              <a:t>Interlocuters</a:t>
            </a:r>
            <a:endParaRPr kumimoji="1" lang="en-US" altLang="ja-JP" dirty="0" smtClean="0"/>
          </a:p>
          <a:p>
            <a:r>
              <a:rPr lang="ja-JP" altLang="en-US" dirty="0" smtClean="0"/>
              <a:t>地球益</a:t>
            </a:r>
            <a:endParaRPr lang="en-US" altLang="ja-JP" dirty="0" smtClean="0"/>
          </a:p>
          <a:p>
            <a:r>
              <a:rPr kumimoji="1" lang="ja-JP" altLang="en-US" dirty="0" smtClean="0"/>
              <a:t>中国元貨幣の経済的地位</a:t>
            </a:r>
            <a:endParaRPr kumimoji="1" lang="en-US" altLang="ja-JP" dirty="0" smtClean="0"/>
          </a:p>
        </p:txBody>
      </p:sp>
    </p:spTree>
    <p:extLst>
      <p:ext uri="{BB962C8B-B14F-4D97-AF65-F5344CB8AC3E}">
        <p14:creationId xmlns:p14="http://schemas.microsoft.com/office/powerpoint/2010/main" val="61209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B1FC50-5EC0-4291-8E04-6F4C3DC05413}"/>
              </a:ext>
            </a:extLst>
          </p:cNvPr>
          <p:cNvSpPr>
            <a:spLocks noGrp="1"/>
          </p:cNvSpPr>
          <p:nvPr>
            <p:ph type="title"/>
          </p:nvPr>
        </p:nvSpPr>
        <p:spPr/>
        <p:txBody>
          <a:bodyPr/>
          <a:lstStyle/>
          <a:p>
            <a:r>
              <a:rPr lang="en-US" dirty="0" smtClean="0">
                <a:solidFill>
                  <a:srgbClr val="1B5279"/>
                </a:solidFill>
                <a:latin typeface="Fellix ExtraBold" panose="00000900000000000000" pitchFamily="2" charset="0"/>
              </a:rPr>
              <a:t>Human Security under Threats</a:t>
            </a:r>
            <a:br>
              <a:rPr lang="en-US" dirty="0" smtClean="0">
                <a:solidFill>
                  <a:srgbClr val="1B5279"/>
                </a:solidFill>
                <a:latin typeface="Fellix ExtraBold" panose="00000900000000000000" pitchFamily="2" charset="0"/>
              </a:rPr>
            </a:br>
            <a:r>
              <a:rPr lang="en-US" dirty="0" smtClean="0">
                <a:solidFill>
                  <a:srgbClr val="1B5279"/>
                </a:solidFill>
                <a:latin typeface="Fellix ExtraBold" panose="00000900000000000000" pitchFamily="2" charset="0"/>
              </a:rPr>
              <a:t>People </a:t>
            </a:r>
            <a:r>
              <a:rPr lang="en-US" dirty="0">
                <a:solidFill>
                  <a:srgbClr val="1B5279"/>
                </a:solidFill>
                <a:latin typeface="Fellix ExtraBold" panose="00000900000000000000" pitchFamily="2" charset="0"/>
              </a:rPr>
              <a:t>are feeling insecure everywhere</a:t>
            </a:r>
          </a:p>
        </p:txBody>
      </p:sp>
      <p:pic>
        <p:nvPicPr>
          <p:cNvPr id="10" name="Google Shape;97;p14">
            <a:extLst>
              <a:ext uri="{FF2B5EF4-FFF2-40B4-BE49-F238E27FC236}">
                <a16:creationId xmlns="" xmlns:a16="http://schemas.microsoft.com/office/drawing/2014/main" id="{414466BE-1B7C-4ED2-B0A8-6F8036B810D1}"/>
              </a:ext>
            </a:extLst>
          </p:cNvPr>
          <p:cNvPicPr preferRelativeResize="0"/>
          <p:nvPr/>
        </p:nvPicPr>
        <p:blipFill rotWithShape="1">
          <a:blip r:embed="rId3">
            <a:alphaModFix/>
          </a:blip>
          <a:srcRect b="18486"/>
          <a:stretch/>
        </p:blipFill>
        <p:spPr>
          <a:xfrm>
            <a:off x="10367964" y="957542"/>
            <a:ext cx="449577" cy="715179"/>
          </a:xfrm>
          <a:prstGeom prst="rect">
            <a:avLst/>
          </a:prstGeom>
          <a:noFill/>
          <a:ln>
            <a:noFill/>
          </a:ln>
        </p:spPr>
      </p:pic>
      <p:pic>
        <p:nvPicPr>
          <p:cNvPr id="4" name="Picture 3">
            <a:extLst>
              <a:ext uri="{FF2B5EF4-FFF2-40B4-BE49-F238E27FC236}">
                <a16:creationId xmlns="" xmlns:a16="http://schemas.microsoft.com/office/drawing/2014/main" id="{9EBF8B3F-0837-49FA-AC59-4FF1A9DCC2C3}"/>
              </a:ext>
            </a:extLst>
          </p:cNvPr>
          <p:cNvPicPr>
            <a:picLocks noChangeAspect="1"/>
          </p:cNvPicPr>
          <p:nvPr/>
        </p:nvPicPr>
        <p:blipFill rotWithShape="1">
          <a:blip r:embed="rId4"/>
          <a:srcRect l="4924" t="22727" r="61288" b="54377"/>
          <a:stretch/>
        </p:blipFill>
        <p:spPr>
          <a:xfrm>
            <a:off x="1468079" y="2126326"/>
            <a:ext cx="7211961" cy="1382460"/>
          </a:xfrm>
          <a:prstGeom prst="rect">
            <a:avLst/>
          </a:prstGeom>
        </p:spPr>
      </p:pic>
      <p:sp>
        <p:nvSpPr>
          <p:cNvPr id="12" name="Rectangle 11">
            <a:extLst>
              <a:ext uri="{FF2B5EF4-FFF2-40B4-BE49-F238E27FC236}">
                <a16:creationId xmlns="" xmlns:a16="http://schemas.microsoft.com/office/drawing/2014/main" id="{B9E8A125-F663-42A4-98F6-2962C758A3EC}"/>
              </a:ext>
            </a:extLst>
          </p:cNvPr>
          <p:cNvSpPr/>
          <p:nvPr/>
        </p:nvSpPr>
        <p:spPr>
          <a:xfrm>
            <a:off x="6296264" y="6087475"/>
            <a:ext cx="4156907" cy="223587"/>
          </a:xfrm>
          <a:prstGeom prst="rect">
            <a:avLst/>
          </a:prstGeom>
        </p:spPr>
        <p:txBody>
          <a:bodyPr wrap="none">
            <a:spAutoFit/>
          </a:bodyPr>
          <a:lstStyle/>
          <a:p>
            <a:r>
              <a:rPr lang="en-US" sz="853" dirty="0">
                <a:latin typeface="Fellix Light" panose="00000400000000000000" pitchFamily="2" charset="0"/>
              </a:rPr>
              <a:t>Source: Human Development Report Office based on data from the World Values Survey.</a:t>
            </a:r>
          </a:p>
        </p:txBody>
      </p:sp>
      <p:sp>
        <p:nvSpPr>
          <p:cNvPr id="13" name="Rectangle 12">
            <a:extLst>
              <a:ext uri="{FF2B5EF4-FFF2-40B4-BE49-F238E27FC236}">
                <a16:creationId xmlns="" xmlns:a16="http://schemas.microsoft.com/office/drawing/2014/main" id="{0026A7F8-5955-4C12-A5CB-2EB3E90036A7}"/>
              </a:ext>
            </a:extLst>
          </p:cNvPr>
          <p:cNvSpPr/>
          <p:nvPr/>
        </p:nvSpPr>
        <p:spPr>
          <a:xfrm>
            <a:off x="1911053" y="3545532"/>
            <a:ext cx="6463665" cy="62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a:p>
        </p:txBody>
      </p:sp>
      <p:pic>
        <p:nvPicPr>
          <p:cNvPr id="15" name="Picture 14">
            <a:extLst>
              <a:ext uri="{FF2B5EF4-FFF2-40B4-BE49-F238E27FC236}">
                <a16:creationId xmlns="" xmlns:a16="http://schemas.microsoft.com/office/drawing/2014/main" id="{499AD5E9-C906-4609-B7C5-23488ECF52B5}"/>
              </a:ext>
            </a:extLst>
          </p:cNvPr>
          <p:cNvPicPr>
            <a:picLocks noChangeAspect="1"/>
          </p:cNvPicPr>
          <p:nvPr/>
        </p:nvPicPr>
        <p:blipFill rotWithShape="1">
          <a:blip r:embed="rId5"/>
          <a:srcRect l="6875" t="37766" r="60607" b="23576"/>
          <a:stretch/>
        </p:blipFill>
        <p:spPr>
          <a:xfrm>
            <a:off x="1965210" y="3645259"/>
            <a:ext cx="6217698" cy="2078876"/>
          </a:xfrm>
          <a:prstGeom prst="rect">
            <a:avLst/>
          </a:prstGeom>
        </p:spPr>
      </p:pic>
      <p:sp>
        <p:nvSpPr>
          <p:cNvPr id="9" name="TextBox 8">
            <a:extLst>
              <a:ext uri="{FF2B5EF4-FFF2-40B4-BE49-F238E27FC236}">
                <a16:creationId xmlns="" xmlns:a16="http://schemas.microsoft.com/office/drawing/2014/main" id="{91CBA6A9-CCD9-4AE0-B655-383BC71EE3F1}"/>
              </a:ext>
            </a:extLst>
          </p:cNvPr>
          <p:cNvSpPr txBox="1"/>
          <p:nvPr/>
        </p:nvSpPr>
        <p:spPr>
          <a:xfrm>
            <a:off x="8680041" y="2832837"/>
            <a:ext cx="2289237" cy="1442703"/>
          </a:xfrm>
          <a:prstGeom prst="rect">
            <a:avLst/>
          </a:prstGeom>
          <a:noFill/>
        </p:spPr>
        <p:txBody>
          <a:bodyPr wrap="square">
            <a:spAutoFit/>
          </a:bodyPr>
          <a:lstStyle/>
          <a:p>
            <a:r>
              <a:rPr lang="en-US" sz="2925" i="1" dirty="0">
                <a:solidFill>
                  <a:srgbClr val="1B5279"/>
                </a:solidFill>
                <a:latin typeface="Fellix ExtraBold" panose="00000900000000000000" pitchFamily="2" charset="0"/>
              </a:rPr>
              <a:t>Progress-with-insecurity</a:t>
            </a:r>
            <a:endParaRPr lang="en-US" sz="2925" i="1" dirty="0"/>
          </a:p>
        </p:txBody>
      </p:sp>
    </p:spTree>
    <p:extLst>
      <p:ext uri="{BB962C8B-B14F-4D97-AF65-F5344CB8AC3E}">
        <p14:creationId xmlns:p14="http://schemas.microsoft.com/office/powerpoint/2010/main" val="57806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E95A0921-2F62-3104-39FA-5A07FA373C0C}"/>
              </a:ext>
            </a:extLst>
          </p:cNvPr>
          <p:cNvSpPr/>
          <p:nvPr/>
        </p:nvSpPr>
        <p:spPr>
          <a:xfrm>
            <a:off x="7274439" y="3995059"/>
            <a:ext cx="510889" cy="17219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75"/>
          </a:p>
        </p:txBody>
      </p:sp>
      <p:sp>
        <p:nvSpPr>
          <p:cNvPr id="23" name="Rectangle 22">
            <a:extLst>
              <a:ext uri="{FF2B5EF4-FFF2-40B4-BE49-F238E27FC236}">
                <a16:creationId xmlns="" xmlns:a16="http://schemas.microsoft.com/office/drawing/2014/main" id="{AEDBDEB3-CF94-F378-5DDC-DD639A88B7BC}"/>
              </a:ext>
            </a:extLst>
          </p:cNvPr>
          <p:cNvSpPr/>
          <p:nvPr/>
        </p:nvSpPr>
        <p:spPr>
          <a:xfrm>
            <a:off x="9969954" y="2411861"/>
            <a:ext cx="589217" cy="330510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75"/>
          </a:p>
        </p:txBody>
      </p:sp>
      <p:sp>
        <p:nvSpPr>
          <p:cNvPr id="14" name="TextBox 13">
            <a:extLst>
              <a:ext uri="{FF2B5EF4-FFF2-40B4-BE49-F238E27FC236}">
                <a16:creationId xmlns="" xmlns:a16="http://schemas.microsoft.com/office/drawing/2014/main" id="{E284453D-6BAE-7F0C-3D8C-14C87DEA5EC8}"/>
              </a:ext>
            </a:extLst>
          </p:cNvPr>
          <p:cNvSpPr txBox="1"/>
          <p:nvPr/>
        </p:nvSpPr>
        <p:spPr>
          <a:xfrm>
            <a:off x="1602924" y="2533598"/>
            <a:ext cx="4783661" cy="542456"/>
          </a:xfrm>
          <a:prstGeom prst="rect">
            <a:avLst/>
          </a:prstGeom>
          <a:noFill/>
        </p:spPr>
        <p:txBody>
          <a:bodyPr wrap="square" rtlCol="0">
            <a:spAutoFit/>
          </a:bodyPr>
          <a:lstStyle>
            <a:defPPr>
              <a:defRPr lang="en-US"/>
            </a:defPPr>
            <a:lvl1pPr>
              <a:defRPr>
                <a:latin typeface="Proxima Nova Alt Lt" panose="02000506030000020004" pitchFamily="50" charset="0"/>
              </a:defRPr>
            </a:lvl1pPr>
          </a:lstStyle>
          <a:p>
            <a:r>
              <a:rPr lang="en-US" sz="975" dirty="0">
                <a:latin typeface="+mn-lt"/>
              </a:rPr>
              <a:t>Drops in Human Development Index were widespread during the Covid-19 pandemic, with </a:t>
            </a:r>
            <a:r>
              <a:rPr lang="en-US" sz="975" b="1" dirty="0">
                <a:latin typeface="+mn-lt"/>
              </a:rPr>
              <a:t>over 90 percent of countries</a:t>
            </a:r>
            <a:r>
              <a:rPr lang="en-US" sz="975" dirty="0">
                <a:latin typeface="+mn-lt"/>
              </a:rPr>
              <a:t> suffering a decline in either 2020 or 2021.</a:t>
            </a:r>
          </a:p>
        </p:txBody>
      </p:sp>
      <p:sp>
        <p:nvSpPr>
          <p:cNvPr id="13" name="TextBox 12">
            <a:extLst>
              <a:ext uri="{FF2B5EF4-FFF2-40B4-BE49-F238E27FC236}">
                <a16:creationId xmlns="" xmlns:a16="http://schemas.microsoft.com/office/drawing/2014/main" id="{17BEBA98-99F7-4B2D-9978-D7AA193FF3C2}"/>
              </a:ext>
            </a:extLst>
          </p:cNvPr>
          <p:cNvSpPr txBox="1"/>
          <p:nvPr/>
        </p:nvSpPr>
        <p:spPr>
          <a:xfrm>
            <a:off x="5017113" y="5807613"/>
            <a:ext cx="5909545" cy="342530"/>
          </a:xfrm>
          <a:prstGeom prst="rect">
            <a:avLst/>
          </a:prstGeom>
          <a:noFill/>
        </p:spPr>
        <p:txBody>
          <a:bodyPr wrap="square" rtlCol="0">
            <a:spAutoFit/>
          </a:bodyPr>
          <a:lstStyle>
            <a:defPPr>
              <a:defRPr lang="en-US"/>
            </a:defPPr>
            <a:lvl1pPr>
              <a:defRPr>
                <a:latin typeface="Proxima Nova" panose="02000506030000020004" pitchFamily="50" charset="0"/>
              </a:defRPr>
            </a:lvl1pPr>
          </a:lstStyle>
          <a:p>
            <a:r>
              <a:rPr lang="en-US" sz="813" dirty="0"/>
              <a:t>Source: Human Development Report Office calculations based on data from Barro and Lee (2018), IMF (2021, 2022), UNDESA (2022a, 2022b), UNESCO Institute for Statistics (2022), United Nations Statistics Division (2022) and World Bank (2022).</a:t>
            </a:r>
          </a:p>
        </p:txBody>
      </p:sp>
      <p:sp>
        <p:nvSpPr>
          <p:cNvPr id="7" name="Title 3">
            <a:extLst>
              <a:ext uri="{FF2B5EF4-FFF2-40B4-BE49-F238E27FC236}">
                <a16:creationId xmlns="" xmlns:a16="http://schemas.microsoft.com/office/drawing/2014/main" id="{64C228F5-B243-4A50-B42E-4F2AA2A39CAD}"/>
              </a:ext>
            </a:extLst>
          </p:cNvPr>
          <p:cNvSpPr txBox="1">
            <a:spLocks/>
          </p:cNvSpPr>
          <p:nvPr/>
        </p:nvSpPr>
        <p:spPr>
          <a:xfrm>
            <a:off x="1602923" y="1140922"/>
            <a:ext cx="8463137" cy="917833"/>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250" b="1" dirty="0">
                <a:solidFill>
                  <a:schemeClr val="bg1"/>
                </a:solidFill>
              </a:rPr>
              <a:t>Unprecedented drops in human development, two years running</a:t>
            </a:r>
          </a:p>
        </p:txBody>
      </p:sp>
      <p:graphicFrame>
        <p:nvGraphicFramePr>
          <p:cNvPr id="11" name="Chart 10">
            <a:extLst>
              <a:ext uri="{FF2B5EF4-FFF2-40B4-BE49-F238E27FC236}">
                <a16:creationId xmlns="" xmlns:a16="http://schemas.microsoft.com/office/drawing/2014/main" id="{30ADED9F-1B50-0207-242E-F70D6A665AF3}"/>
              </a:ext>
            </a:extLst>
          </p:cNvPr>
          <p:cNvGraphicFramePr/>
          <p:nvPr/>
        </p:nvGraphicFramePr>
        <p:xfrm>
          <a:off x="1461407" y="2321217"/>
          <a:ext cx="9295720" cy="265687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 xmlns:a16="http://schemas.microsoft.com/office/drawing/2014/main" id="{706A5D2E-33BF-AC53-44FA-11124ABEBE1A}"/>
              </a:ext>
            </a:extLst>
          </p:cNvPr>
          <p:cNvSpPr txBox="1"/>
          <p:nvPr/>
        </p:nvSpPr>
        <p:spPr>
          <a:xfrm>
            <a:off x="1602922" y="4910616"/>
            <a:ext cx="510889" cy="242374"/>
          </a:xfrm>
          <a:prstGeom prst="rect">
            <a:avLst/>
          </a:prstGeom>
          <a:noFill/>
        </p:spPr>
        <p:txBody>
          <a:bodyPr wrap="square" rtlCol="0">
            <a:spAutoFit/>
          </a:bodyPr>
          <a:lstStyle/>
          <a:p>
            <a:r>
              <a:rPr lang="en-CA" sz="975" dirty="0"/>
              <a:t>1991</a:t>
            </a:r>
          </a:p>
        </p:txBody>
      </p:sp>
      <p:sp>
        <p:nvSpPr>
          <p:cNvPr id="25" name="TextBox 24">
            <a:extLst>
              <a:ext uri="{FF2B5EF4-FFF2-40B4-BE49-F238E27FC236}">
                <a16:creationId xmlns="" xmlns:a16="http://schemas.microsoft.com/office/drawing/2014/main" id="{F7456C91-B368-BEB2-1770-4C5AA15D7A87}"/>
              </a:ext>
            </a:extLst>
          </p:cNvPr>
          <p:cNvSpPr txBox="1"/>
          <p:nvPr/>
        </p:nvSpPr>
        <p:spPr>
          <a:xfrm>
            <a:off x="9905215" y="5341978"/>
            <a:ext cx="689335" cy="392415"/>
          </a:xfrm>
          <a:prstGeom prst="rect">
            <a:avLst/>
          </a:prstGeom>
          <a:noFill/>
        </p:spPr>
        <p:txBody>
          <a:bodyPr wrap="square" rtlCol="0">
            <a:spAutoFit/>
          </a:bodyPr>
          <a:lstStyle/>
          <a:p>
            <a:r>
              <a:rPr lang="en-CA" sz="975" b="1" dirty="0"/>
              <a:t>Covid 19</a:t>
            </a:r>
          </a:p>
        </p:txBody>
      </p:sp>
      <p:sp>
        <p:nvSpPr>
          <p:cNvPr id="27" name="TextBox 26">
            <a:extLst>
              <a:ext uri="{FF2B5EF4-FFF2-40B4-BE49-F238E27FC236}">
                <a16:creationId xmlns="" xmlns:a16="http://schemas.microsoft.com/office/drawing/2014/main" id="{8F45D005-861D-984F-0A14-BE479BD95D04}"/>
              </a:ext>
            </a:extLst>
          </p:cNvPr>
          <p:cNvSpPr txBox="1"/>
          <p:nvPr/>
        </p:nvSpPr>
        <p:spPr>
          <a:xfrm>
            <a:off x="7273530" y="5191935"/>
            <a:ext cx="830211" cy="542456"/>
          </a:xfrm>
          <a:prstGeom prst="rect">
            <a:avLst/>
          </a:prstGeom>
          <a:noFill/>
        </p:spPr>
        <p:txBody>
          <a:bodyPr wrap="square" rtlCol="0">
            <a:spAutoFit/>
          </a:bodyPr>
          <a:lstStyle/>
          <a:p>
            <a:r>
              <a:rPr lang="en-CA" sz="975" b="1" dirty="0"/>
              <a:t>Global</a:t>
            </a:r>
          </a:p>
          <a:p>
            <a:r>
              <a:rPr lang="en-CA" sz="975" b="1" dirty="0"/>
              <a:t>Financial Crisis</a:t>
            </a:r>
          </a:p>
        </p:txBody>
      </p:sp>
      <p:sp>
        <p:nvSpPr>
          <p:cNvPr id="28" name="TextBox 27">
            <a:extLst>
              <a:ext uri="{FF2B5EF4-FFF2-40B4-BE49-F238E27FC236}">
                <a16:creationId xmlns="" xmlns:a16="http://schemas.microsoft.com/office/drawing/2014/main" id="{D1FAC6E3-5453-53D6-DE26-5CAE5E6CAEFB}"/>
              </a:ext>
            </a:extLst>
          </p:cNvPr>
          <p:cNvSpPr txBox="1"/>
          <p:nvPr/>
        </p:nvSpPr>
        <p:spPr>
          <a:xfrm>
            <a:off x="1615142" y="5326737"/>
            <a:ext cx="5206121" cy="267446"/>
          </a:xfrm>
          <a:prstGeom prst="rect">
            <a:avLst/>
          </a:prstGeom>
          <a:noFill/>
        </p:spPr>
        <p:txBody>
          <a:bodyPr wrap="square" rtlCol="0">
            <a:spAutoFit/>
          </a:bodyPr>
          <a:lstStyle/>
          <a:p>
            <a:r>
              <a:rPr lang="en-CA" sz="1138" b="1" dirty="0"/>
              <a:t>Countries with a drop in Human Development Index Value (%)</a:t>
            </a:r>
          </a:p>
        </p:txBody>
      </p:sp>
      <p:sp>
        <p:nvSpPr>
          <p:cNvPr id="2" name="TextBox 1">
            <a:extLst>
              <a:ext uri="{FF2B5EF4-FFF2-40B4-BE49-F238E27FC236}">
                <a16:creationId xmlns="" xmlns:a16="http://schemas.microsoft.com/office/drawing/2014/main" id="{9F97D4DB-EC7F-3CAC-8765-BD68BB405448}"/>
              </a:ext>
            </a:extLst>
          </p:cNvPr>
          <p:cNvSpPr txBox="1"/>
          <p:nvPr/>
        </p:nvSpPr>
        <p:spPr>
          <a:xfrm>
            <a:off x="2509277" y="4927968"/>
            <a:ext cx="510889" cy="242374"/>
          </a:xfrm>
          <a:prstGeom prst="rect">
            <a:avLst/>
          </a:prstGeom>
          <a:noFill/>
        </p:spPr>
        <p:txBody>
          <a:bodyPr wrap="square" rtlCol="0">
            <a:spAutoFit/>
          </a:bodyPr>
          <a:lstStyle/>
          <a:p>
            <a:r>
              <a:rPr lang="en-CA" sz="975" dirty="0"/>
              <a:t>1994</a:t>
            </a:r>
          </a:p>
        </p:txBody>
      </p:sp>
      <p:sp>
        <p:nvSpPr>
          <p:cNvPr id="3" name="TextBox 2">
            <a:extLst>
              <a:ext uri="{FF2B5EF4-FFF2-40B4-BE49-F238E27FC236}">
                <a16:creationId xmlns="" xmlns:a16="http://schemas.microsoft.com/office/drawing/2014/main" id="{11FEFFBA-A718-5E07-26C1-5D6ABF406427}"/>
              </a:ext>
            </a:extLst>
          </p:cNvPr>
          <p:cNvSpPr txBox="1"/>
          <p:nvPr/>
        </p:nvSpPr>
        <p:spPr>
          <a:xfrm>
            <a:off x="3601591" y="4927968"/>
            <a:ext cx="510889" cy="242374"/>
          </a:xfrm>
          <a:prstGeom prst="rect">
            <a:avLst/>
          </a:prstGeom>
          <a:noFill/>
        </p:spPr>
        <p:txBody>
          <a:bodyPr wrap="square" rtlCol="0">
            <a:spAutoFit/>
          </a:bodyPr>
          <a:lstStyle/>
          <a:p>
            <a:r>
              <a:rPr lang="en-CA" sz="975" dirty="0"/>
              <a:t>1997</a:t>
            </a:r>
          </a:p>
        </p:txBody>
      </p:sp>
      <p:sp>
        <p:nvSpPr>
          <p:cNvPr id="4" name="TextBox 3">
            <a:extLst>
              <a:ext uri="{FF2B5EF4-FFF2-40B4-BE49-F238E27FC236}">
                <a16:creationId xmlns="" xmlns:a16="http://schemas.microsoft.com/office/drawing/2014/main" id="{F6612FC0-41D7-EA9A-3713-10F1B74EE1DD}"/>
              </a:ext>
            </a:extLst>
          </p:cNvPr>
          <p:cNvSpPr txBox="1"/>
          <p:nvPr/>
        </p:nvSpPr>
        <p:spPr>
          <a:xfrm>
            <a:off x="4636414" y="4927968"/>
            <a:ext cx="510889" cy="242374"/>
          </a:xfrm>
          <a:prstGeom prst="rect">
            <a:avLst/>
          </a:prstGeom>
          <a:noFill/>
        </p:spPr>
        <p:txBody>
          <a:bodyPr wrap="square" rtlCol="0">
            <a:spAutoFit/>
          </a:bodyPr>
          <a:lstStyle/>
          <a:p>
            <a:r>
              <a:rPr lang="en-CA" sz="975" dirty="0"/>
              <a:t>2001</a:t>
            </a:r>
          </a:p>
        </p:txBody>
      </p:sp>
      <p:sp>
        <p:nvSpPr>
          <p:cNvPr id="5" name="TextBox 4">
            <a:extLst>
              <a:ext uri="{FF2B5EF4-FFF2-40B4-BE49-F238E27FC236}">
                <a16:creationId xmlns="" xmlns:a16="http://schemas.microsoft.com/office/drawing/2014/main" id="{460A827D-6C02-C6C3-7D79-4A204316D4E9}"/>
              </a:ext>
            </a:extLst>
          </p:cNvPr>
          <p:cNvSpPr txBox="1"/>
          <p:nvPr/>
        </p:nvSpPr>
        <p:spPr>
          <a:xfrm>
            <a:off x="5953216" y="4927967"/>
            <a:ext cx="510889" cy="242374"/>
          </a:xfrm>
          <a:prstGeom prst="rect">
            <a:avLst/>
          </a:prstGeom>
          <a:noFill/>
        </p:spPr>
        <p:txBody>
          <a:bodyPr wrap="square" rtlCol="0">
            <a:spAutoFit/>
          </a:bodyPr>
          <a:lstStyle/>
          <a:p>
            <a:r>
              <a:rPr lang="en-CA" sz="975" dirty="0"/>
              <a:t>2006</a:t>
            </a:r>
          </a:p>
        </p:txBody>
      </p:sp>
      <p:sp>
        <p:nvSpPr>
          <p:cNvPr id="6" name="TextBox 5">
            <a:extLst>
              <a:ext uri="{FF2B5EF4-FFF2-40B4-BE49-F238E27FC236}">
                <a16:creationId xmlns="" xmlns:a16="http://schemas.microsoft.com/office/drawing/2014/main" id="{17CEB4DF-8969-099D-37DC-EC01AD2923D7}"/>
              </a:ext>
            </a:extLst>
          </p:cNvPr>
          <p:cNvSpPr txBox="1"/>
          <p:nvPr/>
        </p:nvSpPr>
        <p:spPr>
          <a:xfrm>
            <a:off x="7292128" y="4927968"/>
            <a:ext cx="510889" cy="242374"/>
          </a:xfrm>
          <a:prstGeom prst="rect">
            <a:avLst/>
          </a:prstGeom>
          <a:noFill/>
        </p:spPr>
        <p:txBody>
          <a:bodyPr wrap="square" rtlCol="0">
            <a:spAutoFit/>
          </a:bodyPr>
          <a:lstStyle/>
          <a:p>
            <a:r>
              <a:rPr lang="en-CA" sz="975" dirty="0"/>
              <a:t>2009</a:t>
            </a:r>
          </a:p>
        </p:txBody>
      </p:sp>
      <p:sp>
        <p:nvSpPr>
          <p:cNvPr id="8" name="TextBox 7">
            <a:extLst>
              <a:ext uri="{FF2B5EF4-FFF2-40B4-BE49-F238E27FC236}">
                <a16:creationId xmlns="" xmlns:a16="http://schemas.microsoft.com/office/drawing/2014/main" id="{5CE8396D-E2B2-0B09-43AF-86633952384F}"/>
              </a:ext>
            </a:extLst>
          </p:cNvPr>
          <p:cNvSpPr txBox="1"/>
          <p:nvPr/>
        </p:nvSpPr>
        <p:spPr>
          <a:xfrm>
            <a:off x="8657796" y="4930026"/>
            <a:ext cx="510889" cy="242374"/>
          </a:xfrm>
          <a:prstGeom prst="rect">
            <a:avLst/>
          </a:prstGeom>
          <a:noFill/>
        </p:spPr>
        <p:txBody>
          <a:bodyPr wrap="square" rtlCol="0">
            <a:spAutoFit/>
          </a:bodyPr>
          <a:lstStyle/>
          <a:p>
            <a:r>
              <a:rPr lang="en-CA" sz="975" dirty="0"/>
              <a:t>2015</a:t>
            </a:r>
          </a:p>
        </p:txBody>
      </p:sp>
      <p:sp>
        <p:nvSpPr>
          <p:cNvPr id="9" name="TextBox 8">
            <a:extLst>
              <a:ext uri="{FF2B5EF4-FFF2-40B4-BE49-F238E27FC236}">
                <a16:creationId xmlns="" xmlns:a16="http://schemas.microsoft.com/office/drawing/2014/main" id="{97F36294-113A-CDF8-2547-964BB8FB0DB3}"/>
              </a:ext>
            </a:extLst>
          </p:cNvPr>
          <p:cNvSpPr txBox="1"/>
          <p:nvPr/>
        </p:nvSpPr>
        <p:spPr>
          <a:xfrm>
            <a:off x="10038854" y="4956091"/>
            <a:ext cx="510889" cy="242374"/>
          </a:xfrm>
          <a:prstGeom prst="rect">
            <a:avLst/>
          </a:prstGeom>
          <a:noFill/>
        </p:spPr>
        <p:txBody>
          <a:bodyPr wrap="square" rtlCol="0">
            <a:spAutoFit/>
          </a:bodyPr>
          <a:lstStyle/>
          <a:p>
            <a:r>
              <a:rPr lang="en-CA" sz="975" dirty="0"/>
              <a:t>2021</a:t>
            </a:r>
          </a:p>
        </p:txBody>
      </p:sp>
      <p:pic>
        <p:nvPicPr>
          <p:cNvPr id="10" name="図 9"/>
          <p:cNvPicPr>
            <a:picLocks noChangeAspect="1"/>
          </p:cNvPicPr>
          <p:nvPr/>
        </p:nvPicPr>
        <p:blipFill>
          <a:blip r:embed="rId4"/>
          <a:stretch>
            <a:fillRect/>
          </a:stretch>
        </p:blipFill>
        <p:spPr>
          <a:xfrm>
            <a:off x="0" y="2560"/>
            <a:ext cx="12192000" cy="2197100"/>
          </a:xfrm>
          <a:prstGeom prst="rect">
            <a:avLst/>
          </a:prstGeom>
        </p:spPr>
      </p:pic>
    </p:spTree>
    <p:extLst>
      <p:ext uri="{BB962C8B-B14F-4D97-AF65-F5344CB8AC3E}">
        <p14:creationId xmlns:p14="http://schemas.microsoft.com/office/powerpoint/2010/main" val="37001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819397"/>
            <a:ext cx="10515600" cy="871291"/>
          </a:xfrm>
        </p:spPr>
        <p:txBody>
          <a:bodyPr>
            <a:noAutofit/>
          </a:bodyPr>
          <a:lstStyle/>
          <a:p>
            <a:pPr algn="ctr"/>
            <a:r>
              <a:rPr lang="en-US" altLang="ja-JP" sz="5400" dirty="0" smtClean="0">
                <a:latin typeface="MS PGothic" charset="-128"/>
                <a:ea typeface="MS PGothic" charset="-128"/>
                <a:cs typeface="MS PGothic" charset="-128"/>
              </a:rPr>
              <a:t>UNDP</a:t>
            </a:r>
            <a:r>
              <a:rPr lang="ja-JP" altLang="en-US" sz="5400" dirty="0">
                <a:latin typeface="MS PGothic" charset="-128"/>
                <a:ea typeface="MS PGothic" charset="-128"/>
                <a:cs typeface="MS PGothic" charset="-128"/>
              </a:rPr>
              <a:t>人間開発報告書</a:t>
            </a:r>
            <a:r>
              <a:rPr lang="en-US" altLang="ja-JP" sz="5400" dirty="0">
                <a:latin typeface="MS PGothic" charset="-128"/>
                <a:ea typeface="MS PGothic" charset="-128"/>
                <a:cs typeface="MS PGothic" charset="-128"/>
              </a:rPr>
              <a:t>2021-22 </a:t>
            </a:r>
            <a:r>
              <a:rPr lang="ja-JP" altLang="en-US" sz="5400" dirty="0"/>
              <a:t/>
            </a:r>
            <a:br>
              <a:rPr lang="ja-JP" altLang="en-US" sz="5400" dirty="0"/>
            </a:br>
            <a:endParaRPr kumimoji="1" lang="ja-JP" altLang="en-US" sz="5400" dirty="0"/>
          </a:p>
        </p:txBody>
      </p:sp>
      <p:sp>
        <p:nvSpPr>
          <p:cNvPr id="3" name="コンテンツ プレースホルダー 2"/>
          <p:cNvSpPr>
            <a:spLocks noGrp="1"/>
          </p:cNvSpPr>
          <p:nvPr>
            <p:ph idx="1"/>
          </p:nvPr>
        </p:nvSpPr>
        <p:spPr/>
        <p:txBody>
          <a:bodyPr>
            <a:noAutofit/>
          </a:bodyPr>
          <a:lstStyle/>
          <a:p>
            <a:r>
              <a:rPr lang="ja-JP" altLang="en-US" sz="2400" dirty="0"/>
              <a:t>紛争は、持続可能な開発から政策的な関心と資源をそらし、気候変動の緩和と適応の努力を妨げる可能性がある</a:t>
            </a:r>
            <a:r>
              <a:rPr lang="ja-JP" altLang="en-US" sz="2400" dirty="0" smtClean="0"/>
              <a:t>。この研究では</a:t>
            </a:r>
            <a:r>
              <a:rPr lang="ja-JP" altLang="en-US" sz="2400" dirty="0"/>
              <a:t>、紛争</a:t>
            </a:r>
            <a:r>
              <a:rPr lang="ja-JP" altLang="en-US" sz="2400" dirty="0" smtClean="0"/>
              <a:t>と地球崩壊</a:t>
            </a:r>
            <a:r>
              <a:rPr lang="ja-JP" altLang="en-US" sz="2400" dirty="0"/>
              <a:t>という</a:t>
            </a:r>
            <a:r>
              <a:rPr lang="en-US" altLang="ja-JP" sz="2400" dirty="0"/>
              <a:t>2</a:t>
            </a:r>
            <a:r>
              <a:rPr lang="ja-JP" altLang="en-US" sz="2400" dirty="0"/>
              <a:t>つの危機を指摘している</a:t>
            </a:r>
            <a:r>
              <a:rPr lang="ja-JP" altLang="en-US" sz="2400" dirty="0" smtClean="0"/>
              <a:t>。</a:t>
            </a:r>
            <a:endParaRPr lang="en-US" altLang="ja-JP" sz="2400" dirty="0" smtClean="0"/>
          </a:p>
          <a:p>
            <a:r>
              <a:rPr lang="ja-JP" altLang="en-US" sz="2400" dirty="0" smtClean="0"/>
              <a:t>気温</a:t>
            </a:r>
            <a:r>
              <a:rPr lang="ja-JP" altLang="en-US" sz="2400" dirty="0"/>
              <a:t>の上昇は紛争リスクを高めることは、歴史に記録されているとおりであり、武力紛争の場以外でも、気温の上昇が犯罪や対人暴力の増加と関連している</a:t>
            </a:r>
            <a:r>
              <a:rPr lang="ja-JP" altLang="en-US" sz="2400" dirty="0" smtClean="0"/>
              <a:t>。</a:t>
            </a:r>
            <a:endParaRPr lang="en-US" altLang="ja-JP" sz="2400" dirty="0" smtClean="0"/>
          </a:p>
          <a:p>
            <a:r>
              <a:rPr lang="ja-JP" altLang="en-US" sz="2400" dirty="0" smtClean="0"/>
              <a:t>自然</a:t>
            </a:r>
            <a:r>
              <a:rPr lang="ja-JP" altLang="en-US" sz="2400" dirty="0"/>
              <a:t>や天然資源もまた、争いの種になりつつある。しかし、気候変動と紛争の関係は単純ではなく、社会経済的、政治的、生態学的な領域にまたがっている</a:t>
            </a:r>
            <a:r>
              <a:rPr lang="ja-JP" altLang="en-US" sz="2400" dirty="0" smtClean="0"/>
              <a:t>。</a:t>
            </a:r>
            <a:endParaRPr lang="en-US" altLang="ja-JP" sz="2400" dirty="0" smtClean="0"/>
          </a:p>
          <a:p>
            <a:r>
              <a:rPr lang="ja-JP" altLang="en-US" sz="2400" dirty="0" smtClean="0"/>
              <a:t>今日</a:t>
            </a:r>
            <a:r>
              <a:rPr lang="ja-JP" altLang="en-US" sz="2400" dirty="0"/>
              <a:t>、気候変動に最もさらされている場所のいくつかは、脆弱で紛争が多く、資源や回復力がすでに低い状況にある。紛争は、脆弱で暴力的な紛争状況において、必要とされる気候変動資金へのアクセスを妨げている</a:t>
            </a:r>
            <a:r>
              <a:rPr lang="ja-JP" altLang="en-US" sz="2400" dirty="0" smtClean="0"/>
              <a:t>。</a:t>
            </a:r>
            <a:endParaRPr kumimoji="1" lang="ja-JP" altLang="en-US" sz="2400" dirty="0"/>
          </a:p>
        </p:txBody>
      </p:sp>
    </p:spTree>
    <p:extLst>
      <p:ext uri="{BB962C8B-B14F-4D97-AF65-F5344CB8AC3E}">
        <p14:creationId xmlns:p14="http://schemas.microsoft.com/office/powerpoint/2010/main" val="526676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S PGothic" charset="-128"/>
                <a:ea typeface="MS PGothic" charset="-128"/>
                <a:cs typeface="MS PGothic" charset="-128"/>
              </a:rPr>
              <a:t>国連安保理の限界：設立時の妥協</a:t>
            </a:r>
            <a:endParaRPr kumimoji="1" lang="ja-JP" altLang="en-US" dirty="0">
              <a:latin typeface="MS PGothic" charset="-128"/>
              <a:ea typeface="MS PGothic" charset="-128"/>
              <a:cs typeface="MS PGothic" charset="-128"/>
            </a:endParaRPr>
          </a:p>
        </p:txBody>
      </p:sp>
      <p:sp>
        <p:nvSpPr>
          <p:cNvPr id="3" name="コンテンツ プレースホルダー 2"/>
          <p:cNvSpPr>
            <a:spLocks noGrp="1"/>
          </p:cNvSpPr>
          <p:nvPr>
            <p:ph idx="1"/>
          </p:nvPr>
        </p:nvSpPr>
        <p:spPr>
          <a:xfrm>
            <a:off x="838200" y="1825625"/>
            <a:ext cx="10515600" cy="1938853"/>
          </a:xfrm>
        </p:spPr>
        <p:txBody>
          <a:bodyPr/>
          <a:lstStyle/>
          <a:p>
            <a:r>
              <a:rPr kumimoji="1" lang="en-US" altLang="ja-JP" dirty="0" smtClean="0"/>
              <a:t>P5</a:t>
            </a:r>
            <a:r>
              <a:rPr kumimoji="1" lang="ja-JP" altLang="en-US" dirty="0" smtClean="0"/>
              <a:t>拒否権の特殊性：２つの妥協</a:t>
            </a:r>
            <a:endParaRPr kumimoji="1" lang="en-US" altLang="ja-JP" dirty="0" smtClean="0"/>
          </a:p>
          <a:p>
            <a:r>
              <a:rPr lang="ja-JP" altLang="en-US" dirty="0" smtClean="0"/>
              <a:t>主権平等の建前と大国・小国、強国・弱国が存在する現実</a:t>
            </a:r>
            <a:endParaRPr lang="en-US" altLang="ja-JP" dirty="0" smtClean="0"/>
          </a:p>
          <a:p>
            <a:r>
              <a:rPr kumimoji="1" lang="ja-JP" altLang="en-US" dirty="0" smtClean="0"/>
              <a:t>紛争解決にとり重要な強国を国連に留める必要性と公正な紛争</a:t>
            </a:r>
            <a:r>
              <a:rPr kumimoji="1" lang="ja-JP" altLang="en-US" dirty="0" smtClean="0"/>
              <a:t>解決</a:t>
            </a:r>
            <a:endParaRPr kumimoji="1" lang="en-US" altLang="ja-JP" dirty="0" smtClean="0"/>
          </a:p>
        </p:txBody>
      </p:sp>
      <p:sp>
        <p:nvSpPr>
          <p:cNvPr id="4" name="下矢印 3"/>
          <p:cNvSpPr/>
          <p:nvPr/>
        </p:nvSpPr>
        <p:spPr>
          <a:xfrm>
            <a:off x="5890161" y="406136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151906" y="5605153"/>
            <a:ext cx="9664825" cy="738664"/>
          </a:xfrm>
          <a:prstGeom prst="rect">
            <a:avLst/>
          </a:prstGeom>
          <a:noFill/>
        </p:spPr>
        <p:txBody>
          <a:bodyPr wrap="none" rtlCol="0">
            <a:spAutoFit/>
          </a:bodyPr>
          <a:lstStyle/>
          <a:p>
            <a:r>
              <a:rPr kumimoji="1" lang="ja-JP" altLang="en-US" dirty="0" smtClean="0">
                <a:latin typeface="MS PGothic" charset="-128"/>
                <a:ea typeface="MS PGothic" charset="-128"/>
                <a:cs typeface="MS PGothic" charset="-128"/>
              </a:rPr>
              <a:t>国連システムの中で、安保理や総会の機能を補完し、実際に開発事業活動</a:t>
            </a:r>
            <a:r>
              <a:rPr kumimoji="1" lang="en-US" altLang="ja-JP" dirty="0" smtClean="0">
                <a:latin typeface="MS PGothic" charset="-128"/>
                <a:ea typeface="MS PGothic" charset="-128"/>
                <a:cs typeface="MS PGothic" charset="-128"/>
              </a:rPr>
              <a:t>(Operational Activities)</a:t>
            </a:r>
          </a:p>
          <a:p>
            <a:r>
              <a:rPr lang="ja-JP" altLang="en-US" dirty="0" smtClean="0">
                <a:latin typeface="MS PGothic" charset="-128"/>
                <a:ea typeface="MS PGothic" charset="-128"/>
                <a:cs typeface="MS PGothic" charset="-128"/>
              </a:rPr>
              <a:t>によって課題解決を図るための組織：</a:t>
            </a:r>
            <a:r>
              <a:rPr lang="en-US" altLang="ja-JP" sz="2400" dirty="0" smtClean="0">
                <a:latin typeface="MS PGothic" charset="-128"/>
                <a:ea typeface="MS PGothic" charset="-128"/>
                <a:cs typeface="MS PGothic" charset="-128"/>
              </a:rPr>
              <a:t>Funds and </a:t>
            </a:r>
            <a:r>
              <a:rPr lang="en-US" altLang="ja-JP" sz="2400" dirty="0" err="1" smtClean="0">
                <a:latin typeface="MS PGothic" charset="-128"/>
                <a:ea typeface="MS PGothic" charset="-128"/>
                <a:cs typeface="MS PGothic" charset="-128"/>
              </a:rPr>
              <a:t>Programmes</a:t>
            </a:r>
            <a:endParaRPr kumimoji="1" lang="ja-JP" altLang="en-US" sz="2400" dirty="0">
              <a:latin typeface="MS PGothic" charset="-128"/>
              <a:ea typeface="MS PGothic" charset="-128"/>
              <a:cs typeface="MS PGothic" charset="-128"/>
            </a:endParaRPr>
          </a:p>
        </p:txBody>
      </p:sp>
    </p:spTree>
    <p:extLst>
      <p:ext uri="{BB962C8B-B14F-4D97-AF65-F5344CB8AC3E}">
        <p14:creationId xmlns:p14="http://schemas.microsoft.com/office/powerpoint/2010/main" val="649211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S PGothic" charset="-128"/>
                <a:ea typeface="MS PGothic" charset="-128"/>
                <a:cs typeface="MS PGothic" charset="-128"/>
              </a:rPr>
              <a:t>対露交渉の特徴（ウクライナの見方）</a:t>
            </a:r>
            <a:endParaRPr kumimoji="1" lang="ja-JP" altLang="en-US" dirty="0">
              <a:latin typeface="MS PGothic" charset="-128"/>
              <a:ea typeface="MS PGothic" charset="-128"/>
              <a:cs typeface="MS PGothic" charset="-128"/>
            </a:endParaRPr>
          </a:p>
        </p:txBody>
      </p:sp>
      <p:sp>
        <p:nvSpPr>
          <p:cNvPr id="3" name="コンテンツ プレースホルダー 2"/>
          <p:cNvSpPr>
            <a:spLocks noGrp="1"/>
          </p:cNvSpPr>
          <p:nvPr>
            <p:ph idx="1"/>
          </p:nvPr>
        </p:nvSpPr>
        <p:spPr/>
        <p:txBody>
          <a:bodyPr/>
          <a:lstStyle/>
          <a:p>
            <a:r>
              <a:rPr kumimoji="1" lang="ja-JP" altLang="en-US" dirty="0" smtClean="0"/>
              <a:t>ロシアの譲歩を期待して譲歩しても逆により強硬な姿勢で対応してくる</a:t>
            </a:r>
            <a:endParaRPr kumimoji="1" lang="en-US" altLang="ja-JP" dirty="0" smtClean="0"/>
          </a:p>
          <a:p>
            <a:r>
              <a:rPr lang="ja-JP" altLang="en-US" dirty="0" smtClean="0"/>
              <a:t>ロシアの判断基準は戦略環境が有利か否かで首脳の個人的関係や合意のナラティブは関係ない</a:t>
            </a:r>
            <a:endParaRPr lang="en-US" altLang="ja-JP" dirty="0" smtClean="0"/>
          </a:p>
          <a:p>
            <a:r>
              <a:rPr kumimoji="1" lang="ja-JP" altLang="en-US" dirty="0" smtClean="0"/>
              <a:t>対話に応じたとしても問題解決への意思があることを意味せず。「</a:t>
            </a:r>
            <a:r>
              <a:rPr lang="ja-JP" altLang="en-US" dirty="0" smtClean="0"/>
              <a:t>対話は譲歩」と考えている</a:t>
            </a:r>
            <a:endParaRPr kumimoji="1" lang="en-US" altLang="ja-JP" dirty="0" smtClean="0"/>
          </a:p>
        </p:txBody>
      </p:sp>
    </p:spTree>
    <p:extLst>
      <p:ext uri="{BB962C8B-B14F-4D97-AF65-F5344CB8AC3E}">
        <p14:creationId xmlns:p14="http://schemas.microsoft.com/office/powerpoint/2010/main" val="293230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MS PGothic" charset="-128"/>
                <a:ea typeface="MS PGothic" charset="-128"/>
                <a:cs typeface="MS PGothic" charset="-128"/>
              </a:rPr>
              <a:t>中国の対露支持</a:t>
            </a:r>
            <a:endParaRPr kumimoji="1" lang="ja-JP" altLang="en-US" dirty="0">
              <a:latin typeface="MS PGothic" charset="-128"/>
              <a:ea typeface="MS PGothic" charset="-128"/>
              <a:cs typeface="MS PGothic" charset="-128"/>
            </a:endParaRPr>
          </a:p>
        </p:txBody>
      </p:sp>
      <p:sp>
        <p:nvSpPr>
          <p:cNvPr id="3" name="コンテンツ プレースホルダー 2"/>
          <p:cNvSpPr>
            <a:spLocks noGrp="1"/>
          </p:cNvSpPr>
          <p:nvPr>
            <p:ph idx="1"/>
          </p:nvPr>
        </p:nvSpPr>
        <p:spPr>
          <a:xfrm>
            <a:off x="790700" y="1825625"/>
            <a:ext cx="10515600" cy="4351338"/>
          </a:xfrm>
        </p:spPr>
        <p:txBody>
          <a:bodyPr/>
          <a:lstStyle/>
          <a:p>
            <a:r>
              <a:rPr kumimoji="1" lang="ja-JP" altLang="en-US" dirty="0" smtClean="0"/>
              <a:t>ロシアの国力消耗の結果、対中依存が増えれば有利</a:t>
            </a:r>
            <a:endParaRPr kumimoji="1" lang="en-US" altLang="ja-JP" dirty="0" smtClean="0"/>
          </a:p>
          <a:p>
            <a:r>
              <a:rPr lang="ja-JP" altLang="en-US" dirty="0" smtClean="0"/>
              <a:t>将来ありうべき対台湾軍事行動でロシアの支援が必要</a:t>
            </a:r>
            <a:endParaRPr lang="en-US" altLang="ja-JP" dirty="0" smtClean="0"/>
          </a:p>
          <a:p>
            <a:r>
              <a:rPr kumimoji="1" lang="ja-JP" altLang="en-US" dirty="0" smtClean="0"/>
              <a:t>国際社会の関心をロシア・ウクライナ問題に向ける（国内人権問題からそらす）</a:t>
            </a:r>
            <a:endParaRPr lang="en-US" altLang="ja-JP" dirty="0" smtClean="0"/>
          </a:p>
          <a:p>
            <a:r>
              <a:rPr kumimoji="1" lang="ja-JP" altLang="en-US" dirty="0" smtClean="0"/>
              <a:t>ただし、</a:t>
            </a:r>
            <a:endParaRPr kumimoji="1" lang="en-US" altLang="ja-JP" dirty="0" smtClean="0"/>
          </a:p>
          <a:p>
            <a:r>
              <a:rPr lang="ja-JP" altLang="en-US" dirty="0" smtClean="0"/>
              <a:t>二次制裁によるグローバル経済からの排除は避けたい</a:t>
            </a:r>
            <a:endParaRPr lang="en-US" altLang="ja-JP" dirty="0" smtClean="0"/>
          </a:p>
          <a:p>
            <a:r>
              <a:rPr lang="ja-JP" altLang="en-US" dirty="0" smtClean="0"/>
              <a:t>国際法的評価：クリミアの独立→編入は認めたくない</a:t>
            </a:r>
            <a:endParaRPr lang="en-US" altLang="ja-JP" dirty="0" smtClean="0"/>
          </a:p>
          <a:p>
            <a:r>
              <a:rPr lang="ja-JP" altLang="en-US" dirty="0" smtClean="0"/>
              <a:t>ロシアの行動は論評せず：対露制裁には表向き反対し中露関係ではロシア支持するもグローバル経済からの利益は損なわない</a:t>
            </a:r>
            <a:endParaRPr lang="en-US" altLang="ja-JP" dirty="0" smtClean="0"/>
          </a:p>
          <a:p>
            <a:endParaRPr lang="en-US" altLang="ja-JP" dirty="0" smtClean="0"/>
          </a:p>
          <a:p>
            <a:endParaRPr lang="en-US" altLang="ja-JP" dirty="0" smtClean="0"/>
          </a:p>
        </p:txBody>
      </p:sp>
    </p:spTree>
    <p:extLst>
      <p:ext uri="{BB962C8B-B14F-4D97-AF65-F5344CB8AC3E}">
        <p14:creationId xmlns:p14="http://schemas.microsoft.com/office/powerpoint/2010/main" val="2038627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a:extLst>
              <a:ext uri="{FF2B5EF4-FFF2-40B4-BE49-F238E27FC236}">
                <a16:creationId xmlns="" xmlns:a16="http://schemas.microsoft.com/office/drawing/2014/main" id="{D1B8986C-A8F3-44C9-B8C1-2D67ABD132B0}"/>
              </a:ext>
            </a:extLst>
          </p:cNvPr>
          <p:cNvPicPr>
            <a:picLocks noChangeAspect="1"/>
          </p:cNvPicPr>
          <p:nvPr/>
        </p:nvPicPr>
        <p:blipFill rotWithShape="1">
          <a:blip r:embed="rId3" r:link="rId4">
            <a:extLst>
              <a:ext uri="{28A0092B-C50C-407E-A947-70E740481C1C}">
                <a14:useLocalDpi xmlns:a14="http://schemas.microsoft.com/office/drawing/2010/main" val="0"/>
              </a:ext>
            </a:extLst>
          </a:blip>
          <a:srcRect t="9734" b="9177"/>
          <a:stretch>
            <a:fillRect/>
          </a:stretch>
        </p:blipFill>
        <p:spPr bwMode="auto">
          <a:xfrm>
            <a:off x="500447" y="1690688"/>
            <a:ext cx="10971117" cy="4350515"/>
          </a:xfrm>
          <a:prstGeom prst="rect">
            <a:avLst/>
          </a:prstGeom>
          <a:noFill/>
          <a:ln>
            <a:noFill/>
          </a:ln>
          <a:extLst>
            <a:ext uri="{53640926-AAD7-44D8-BBD7-CCE9431645EC}">
              <a14:shadowObscured xmlns:a14="http://schemas.microsoft.com/office/drawing/2010/main"/>
            </a:ext>
          </a:extLst>
        </p:spPr>
      </p:pic>
      <p:sp>
        <p:nvSpPr>
          <p:cNvPr id="12" name="Title 11">
            <a:extLst>
              <a:ext uri="{FF2B5EF4-FFF2-40B4-BE49-F238E27FC236}">
                <a16:creationId xmlns="" xmlns:a16="http://schemas.microsoft.com/office/drawing/2014/main" id="{D30B3FCB-37E1-44CB-BA62-5312B6705998}"/>
              </a:ext>
            </a:extLst>
          </p:cNvPr>
          <p:cNvSpPr>
            <a:spLocks noGrp="1"/>
          </p:cNvSpPr>
          <p:nvPr>
            <p:ph type="title"/>
          </p:nvPr>
        </p:nvSpPr>
        <p:spPr/>
        <p:txBody>
          <a:bodyPr>
            <a:normAutofit fontScale="90000"/>
          </a:bodyPr>
          <a:lstStyle/>
          <a:p>
            <a:r>
              <a:rPr lang="en-US" b="1" dirty="0">
                <a:latin typeface="MS PGothic" charset="-128"/>
                <a:ea typeface="MS PGothic" charset="-128"/>
                <a:cs typeface="MS PGothic" charset="-128"/>
              </a:rPr>
              <a:t>How to navigate </a:t>
            </a:r>
            <a:r>
              <a:rPr lang="en-US" b="1" dirty="0" smtClean="0">
                <a:latin typeface="MS PGothic" charset="-128"/>
                <a:ea typeface="MS PGothic" charset="-128"/>
                <a:cs typeface="MS PGothic" charset="-128"/>
              </a:rPr>
              <a:t>uncertainty: </a:t>
            </a:r>
            <a:r>
              <a:rPr lang="en-US" b="1" dirty="0" smtClean="0"/>
              <a:t/>
            </a:r>
            <a:br>
              <a:rPr lang="en-US" b="1" dirty="0" smtClean="0"/>
            </a:br>
            <a:r>
              <a:rPr lang="en-US" b="1" dirty="0" smtClean="0"/>
              <a:t>Role of G7/G20 ? </a:t>
            </a:r>
            <a:r>
              <a:rPr lang="ja-JP" altLang="en-US" sz="4000" b="1" dirty="0" smtClean="0"/>
              <a:t>プラネタリーヘルスの視点</a:t>
            </a:r>
            <a:endParaRPr lang="en-US" sz="4000" b="1" dirty="0"/>
          </a:p>
        </p:txBody>
      </p:sp>
      <p:sp>
        <p:nvSpPr>
          <p:cNvPr id="4" name="TextBox 3">
            <a:extLst>
              <a:ext uri="{FF2B5EF4-FFF2-40B4-BE49-F238E27FC236}">
                <a16:creationId xmlns="" xmlns:a16="http://schemas.microsoft.com/office/drawing/2014/main" id="{222FD33F-E385-4533-9352-A4B9FD7C280D}"/>
              </a:ext>
            </a:extLst>
          </p:cNvPr>
          <p:cNvSpPr txBox="1"/>
          <p:nvPr/>
        </p:nvSpPr>
        <p:spPr>
          <a:xfrm>
            <a:off x="9147440" y="6215405"/>
            <a:ext cx="2207948" cy="204800"/>
          </a:xfrm>
          <a:prstGeom prst="rect">
            <a:avLst/>
          </a:prstGeom>
          <a:noFill/>
        </p:spPr>
        <p:txBody>
          <a:bodyPr wrap="square" rtlCol="0">
            <a:spAutoFit/>
          </a:bodyPr>
          <a:lstStyle>
            <a:defPPr>
              <a:defRPr lang="en-US"/>
            </a:defPPr>
            <a:lvl1pPr>
              <a:defRPr sz="900">
                <a:solidFill>
                  <a:schemeClr val="bg2">
                    <a:lumMod val="50000"/>
                  </a:schemeClr>
                </a:solidFill>
              </a:defRPr>
            </a:lvl1pPr>
          </a:lstStyle>
          <a:p>
            <a:r>
              <a:rPr lang="en-US" sz="731"/>
              <a:t>Source: Human Development Report Office.</a:t>
            </a:r>
          </a:p>
        </p:txBody>
      </p:sp>
      <p:sp>
        <p:nvSpPr>
          <p:cNvPr id="2" name="テキスト ボックス 1"/>
          <p:cNvSpPr txBox="1"/>
          <p:nvPr/>
        </p:nvSpPr>
        <p:spPr>
          <a:xfrm>
            <a:off x="8087096" y="5842660"/>
            <a:ext cx="3958135" cy="369332"/>
          </a:xfrm>
          <a:prstGeom prst="rect">
            <a:avLst/>
          </a:prstGeom>
          <a:noFill/>
        </p:spPr>
        <p:txBody>
          <a:bodyPr wrap="none" rtlCol="0">
            <a:spAutoFit/>
          </a:bodyPr>
          <a:lstStyle/>
          <a:p>
            <a:r>
              <a:rPr kumimoji="1" lang="en-US" altLang="ja-JP" dirty="0" smtClean="0"/>
              <a:t>Ex. UHC, </a:t>
            </a:r>
            <a:r>
              <a:rPr kumimoji="1" lang="ja-JP" altLang="en-US" dirty="0" smtClean="0"/>
              <a:t>感染症対策、国際移住協力</a:t>
            </a:r>
            <a:endParaRPr kumimoji="1" lang="ja-JP" altLang="en-US" dirty="0"/>
          </a:p>
        </p:txBody>
      </p:sp>
      <p:sp>
        <p:nvSpPr>
          <p:cNvPr id="3" name="テキスト ボックス 2"/>
          <p:cNvSpPr txBox="1"/>
          <p:nvPr/>
        </p:nvSpPr>
        <p:spPr>
          <a:xfrm>
            <a:off x="7635834" y="2933205"/>
            <a:ext cx="3796232" cy="646331"/>
          </a:xfrm>
          <a:prstGeom prst="rect">
            <a:avLst/>
          </a:prstGeom>
          <a:noFill/>
        </p:spPr>
        <p:txBody>
          <a:bodyPr wrap="none" rtlCol="0">
            <a:spAutoFit/>
          </a:bodyPr>
          <a:lstStyle/>
          <a:p>
            <a:r>
              <a:rPr kumimoji="1" lang="en-US" altLang="ja-JP" dirty="0" smtClean="0"/>
              <a:t>Ex. </a:t>
            </a:r>
            <a:r>
              <a:rPr kumimoji="1" lang="ja-JP" altLang="en-US" dirty="0" smtClean="0"/>
              <a:t>脱炭素化、再生可能エネルギー</a:t>
            </a:r>
            <a:endParaRPr kumimoji="1" lang="en-US" altLang="ja-JP" dirty="0" smtClean="0"/>
          </a:p>
          <a:p>
            <a:r>
              <a:rPr lang="ja-JP" altLang="en-US" dirty="0" smtClean="0"/>
              <a:t>高齢化対策</a:t>
            </a:r>
            <a:endParaRPr kumimoji="1" lang="ja-JP" altLang="en-US" dirty="0"/>
          </a:p>
        </p:txBody>
      </p:sp>
      <p:sp>
        <p:nvSpPr>
          <p:cNvPr id="5" name="テキスト ボックス 4"/>
          <p:cNvSpPr txBox="1"/>
          <p:nvPr/>
        </p:nvSpPr>
        <p:spPr>
          <a:xfrm>
            <a:off x="376650" y="5519494"/>
            <a:ext cx="4325223" cy="646331"/>
          </a:xfrm>
          <a:prstGeom prst="rect">
            <a:avLst/>
          </a:prstGeom>
          <a:noFill/>
        </p:spPr>
        <p:txBody>
          <a:bodyPr wrap="none" rtlCol="0">
            <a:spAutoFit/>
          </a:bodyPr>
          <a:lstStyle/>
          <a:p>
            <a:r>
              <a:rPr kumimoji="1" lang="en-US" altLang="ja-JP" dirty="0" smtClean="0"/>
              <a:t>Ex. </a:t>
            </a:r>
            <a:r>
              <a:rPr kumimoji="1" lang="ja-JP" altLang="en-US" dirty="0" smtClean="0"/>
              <a:t>イノバティブに平和の文化を構築</a:t>
            </a:r>
            <a:endParaRPr kumimoji="1" lang="en-US" altLang="ja-JP" dirty="0" smtClean="0"/>
          </a:p>
          <a:p>
            <a:r>
              <a:rPr lang="ja-JP" altLang="en-US" dirty="0" smtClean="0"/>
              <a:t>人類と地球の持続可能性、</a:t>
            </a:r>
            <a:r>
              <a:rPr lang="en-US" altLang="ja-JP" dirty="0" smtClean="0"/>
              <a:t>AI</a:t>
            </a:r>
            <a:r>
              <a:rPr lang="ja-JP" altLang="en-US" dirty="0" smtClean="0"/>
              <a:t>ガバナンス</a:t>
            </a:r>
            <a:endParaRPr kumimoji="1" lang="ja-JP" altLang="en-US" dirty="0"/>
          </a:p>
        </p:txBody>
      </p:sp>
    </p:spTree>
    <p:extLst>
      <p:ext uri="{BB962C8B-B14F-4D97-AF65-F5344CB8AC3E}">
        <p14:creationId xmlns:p14="http://schemas.microsoft.com/office/powerpoint/2010/main" val="1918592427"/>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901</Words>
  <Application>Microsoft Macintosh PowerPoint</Application>
  <PresentationFormat>ワイド画面</PresentationFormat>
  <Paragraphs>93</Paragraphs>
  <Slides>9</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9</vt:i4>
      </vt:variant>
    </vt:vector>
  </HeadingPairs>
  <TitlesOfParts>
    <vt:vector size="22" baseType="lpstr">
      <vt:lpstr>Calibri</vt:lpstr>
      <vt:lpstr>Calibri Light</vt:lpstr>
      <vt:lpstr>Fellix ExtraBold</vt:lpstr>
      <vt:lpstr>Fellix Light</vt:lpstr>
      <vt:lpstr>MS PGothic</vt:lpstr>
      <vt:lpstr>Open Sans</vt:lpstr>
      <vt:lpstr>Proxima Nova</vt:lpstr>
      <vt:lpstr>Symbol</vt:lpstr>
      <vt:lpstr>Times New Roman</vt:lpstr>
      <vt:lpstr>Yu Gothic</vt:lpstr>
      <vt:lpstr>Yu Gothic Light</vt:lpstr>
      <vt:lpstr>Arial</vt:lpstr>
      <vt:lpstr>ホワイト</vt:lpstr>
      <vt:lpstr>ウクライナ戦争：復興への関与（国連とG7/G20）</vt:lpstr>
      <vt:lpstr>G7広島サミットの成果・今後</vt:lpstr>
      <vt:lpstr>Human Security under Threats People are feeling insecure everywhere</vt:lpstr>
      <vt:lpstr>PowerPoint プレゼンテーション</vt:lpstr>
      <vt:lpstr>UNDP人間開発報告書2021-22  </vt:lpstr>
      <vt:lpstr>国連安保理の限界：設立時の妥協</vt:lpstr>
      <vt:lpstr>対露交渉の特徴（ウクライナの見方）</vt:lpstr>
      <vt:lpstr>中国の対露支持</vt:lpstr>
      <vt:lpstr>How to navigate uncertainty:  Role of G7/G20 ? プラネタリーヘルスの視点</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Tetsuo Kondo</dc:creator>
  <cp:lastModifiedBy>Tetsuo Kondo</cp:lastModifiedBy>
  <cp:revision>17</cp:revision>
  <dcterms:created xsi:type="dcterms:W3CDTF">2023-08-14T07:05:13Z</dcterms:created>
  <dcterms:modified xsi:type="dcterms:W3CDTF">2023-08-22T07:12:11Z</dcterms:modified>
</cp:coreProperties>
</file>