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0"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94660"/>
  </p:normalViewPr>
  <p:slideViewPr>
    <p:cSldViewPr snapToGrid="0">
      <p:cViewPr varScale="1">
        <p:scale>
          <a:sx n="50" d="100"/>
          <a:sy n="50" d="100"/>
        </p:scale>
        <p:origin x="933"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fld id="{F992408A-92D5-4C3B-917F-1500E8AFDA76}" type="datetimeFigureOut">
              <a:rPr kumimoji="1" lang="ja-JP" altLang="en-US" smtClean="0"/>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6094C9-D8B4-4A02-BC11-745E4612460F}" type="slidenum">
              <a:rPr kumimoji="1" lang="ja-JP" altLang="en-US" smtClean="0"/>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2408A-92D5-4C3B-917F-1500E8AFDA76}" type="datetimeFigureOut">
              <a:rPr kumimoji="1" lang="ja-JP" altLang="en-US" smtClean="0"/>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094C9-D8B4-4A02-BC11-745E4612460F}"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4849" y="412750"/>
            <a:ext cx="10963275" cy="1325563"/>
          </a:xfrm>
          <a:solidFill>
            <a:schemeClr val="accent2"/>
          </a:solidFill>
        </p:spPr>
        <p:txBody>
          <a:bodyPr>
            <a:normAutofit/>
          </a:bodyPr>
          <a:lstStyle/>
          <a:p>
            <a:r>
              <a:rPr lang="en-US" altLang="ja-JP" sz="4400" dirty="0">
                <a:solidFill>
                  <a:schemeClr val="bg1"/>
                </a:solidFill>
                <a:highlight>
                  <a:srgbClr val="FF0000"/>
                </a:highlight>
              </a:rPr>
              <a:t>G7</a:t>
            </a:r>
            <a:r>
              <a:rPr lang="ja-JP" altLang="en-US" sz="4400" dirty="0">
                <a:solidFill>
                  <a:schemeClr val="bg1"/>
                </a:solidFill>
                <a:highlight>
                  <a:srgbClr val="FF0000"/>
                </a:highlight>
              </a:rPr>
              <a:t>広島サミットの成果と課題</a:t>
            </a:r>
            <a:r>
              <a:rPr lang="en-US" altLang="ja-JP" sz="4400" dirty="0">
                <a:solidFill>
                  <a:schemeClr val="bg1"/>
                </a:solidFill>
                <a:highlight>
                  <a:srgbClr val="FF0000"/>
                </a:highlight>
              </a:rPr>
              <a:t>: </a:t>
            </a:r>
            <a:r>
              <a:rPr lang="ja-JP" altLang="en-US" sz="4400" dirty="0">
                <a:solidFill>
                  <a:schemeClr val="bg1"/>
                </a:solidFill>
                <a:highlight>
                  <a:srgbClr val="FF0000"/>
                </a:highlight>
              </a:rPr>
              <a:t>首脳声明</a:t>
            </a:r>
            <a:br>
              <a:rPr lang="en-US" altLang="ja-JP" sz="4400" dirty="0">
                <a:solidFill>
                  <a:schemeClr val="bg1"/>
                </a:solidFill>
                <a:highlight>
                  <a:srgbClr val="FF0000"/>
                </a:highlight>
              </a:rPr>
            </a:br>
            <a:r>
              <a:rPr lang="ja-JP" altLang="en-US" sz="4400" dirty="0">
                <a:solidFill>
                  <a:schemeClr val="bg1"/>
                </a:solidFill>
                <a:highlight>
                  <a:srgbClr val="FF0000"/>
                </a:highlight>
              </a:rPr>
              <a:t>　　　　とその後の展開（纏め）</a:t>
            </a:r>
            <a:endParaRPr kumimoji="1" lang="ja-JP" altLang="en-US" dirty="0">
              <a:solidFill>
                <a:schemeClr val="bg1"/>
              </a:solidFill>
              <a:highlight>
                <a:srgbClr val="FF0000"/>
              </a:highlight>
            </a:endParaRPr>
          </a:p>
        </p:txBody>
      </p:sp>
      <p:sp>
        <p:nvSpPr>
          <p:cNvPr id="3" name="コンテンツ プレースホルダー 2"/>
          <p:cNvSpPr>
            <a:spLocks noGrp="1"/>
          </p:cNvSpPr>
          <p:nvPr>
            <p:ph idx="1"/>
          </p:nvPr>
        </p:nvSpPr>
        <p:spPr>
          <a:xfrm>
            <a:off x="838199" y="1825625"/>
            <a:ext cx="10829926" cy="4351338"/>
          </a:xfrm>
          <a:solidFill>
            <a:srgbClr val="FF0000"/>
          </a:solidFill>
        </p:spPr>
        <p:txBody>
          <a:bodyPr>
            <a:normAutofit fontScale="92500" lnSpcReduction="10000"/>
          </a:bodyPr>
          <a:lstStyle/>
          <a:p>
            <a:pPr marL="0" indent="0">
              <a:buNone/>
            </a:pPr>
            <a:r>
              <a:rPr kumimoji="1" lang="ja-JP" altLang="en-US" sz="2400" dirty="0">
                <a:solidFill>
                  <a:schemeClr val="bg1"/>
                </a:solidFill>
              </a:rPr>
              <a:t>１．主要首脳声明の内容：</a:t>
            </a:r>
            <a:endParaRPr kumimoji="1" lang="en-US" altLang="ja-JP" sz="2400" dirty="0">
              <a:solidFill>
                <a:schemeClr val="bg1"/>
              </a:solidFill>
            </a:endParaRPr>
          </a:p>
          <a:p>
            <a:pPr marL="0" indent="0">
              <a:buNone/>
            </a:pPr>
            <a:r>
              <a:rPr lang="ja-JP" altLang="en-US" dirty="0">
                <a:solidFill>
                  <a:schemeClr val="bg1"/>
                </a:solidFill>
              </a:rPr>
              <a:t>　</a:t>
            </a:r>
            <a:r>
              <a:rPr lang="ja-JP" altLang="en-US" sz="2000" dirty="0">
                <a:solidFill>
                  <a:schemeClr val="bg1"/>
                </a:solidFill>
              </a:rPr>
              <a:t>１）広範：多種多様で、新規（核軍縮と核なき世界の構築）と過去の首脳声明の合体；</a:t>
            </a:r>
            <a:endParaRPr lang="en-US" altLang="ja-JP" sz="2000" dirty="0">
              <a:solidFill>
                <a:schemeClr val="bg1"/>
              </a:solidFill>
            </a:endParaRPr>
          </a:p>
          <a:p>
            <a:pPr marL="0" indent="0">
              <a:buNone/>
            </a:pPr>
            <a:r>
              <a:rPr lang="ja-JP" altLang="en-US" dirty="0">
                <a:solidFill>
                  <a:schemeClr val="bg1"/>
                </a:solidFill>
              </a:rPr>
              <a:t>　</a:t>
            </a:r>
            <a:r>
              <a:rPr lang="ja-JP" altLang="en-US" sz="2000" dirty="0">
                <a:solidFill>
                  <a:schemeClr val="bg1"/>
                </a:solidFill>
              </a:rPr>
              <a:t>２）特色：ウクライナ支援の強化にみる対露対決とインド太平洋地域の安全保障の 強化</a:t>
            </a:r>
            <a:endParaRPr lang="en-US" altLang="ja-JP" sz="2000" dirty="0">
              <a:solidFill>
                <a:schemeClr val="bg1"/>
              </a:solidFill>
            </a:endParaRPr>
          </a:p>
          <a:p>
            <a:pPr marL="0" indent="0">
              <a:buNone/>
            </a:pPr>
            <a:r>
              <a:rPr lang="ja-JP" altLang="en-US" sz="2000" dirty="0">
                <a:solidFill>
                  <a:schemeClr val="bg1"/>
                </a:solidFill>
              </a:rPr>
              <a:t>　　　 にみる対中脅威意識の深化；</a:t>
            </a:r>
            <a:endParaRPr lang="en-US" altLang="ja-JP" sz="2000" dirty="0">
              <a:solidFill>
                <a:schemeClr val="bg1"/>
              </a:solidFill>
            </a:endParaRPr>
          </a:p>
          <a:p>
            <a:pPr marL="0" indent="0">
              <a:buNone/>
            </a:pPr>
            <a:r>
              <a:rPr kumimoji="1" lang="ja-JP" altLang="en-US" sz="2400" dirty="0">
                <a:solidFill>
                  <a:schemeClr val="bg1"/>
                </a:solidFill>
              </a:rPr>
              <a:t>２</a:t>
            </a:r>
            <a:r>
              <a:rPr kumimoji="1" lang="en-US" altLang="ja-JP" sz="2400" dirty="0">
                <a:solidFill>
                  <a:schemeClr val="bg1"/>
                </a:solidFill>
              </a:rPr>
              <a:t>.</a:t>
            </a:r>
            <a:r>
              <a:rPr kumimoji="1" lang="ja-JP" altLang="en-US" sz="2400" dirty="0">
                <a:solidFill>
                  <a:schemeClr val="bg1"/>
                </a:solidFill>
              </a:rPr>
              <a:t>　主要首脳声明の策定：</a:t>
            </a:r>
            <a:endParaRPr kumimoji="1" lang="en-US" altLang="ja-JP" sz="2400" dirty="0">
              <a:solidFill>
                <a:schemeClr val="bg1"/>
              </a:solidFill>
            </a:endParaRPr>
          </a:p>
          <a:p>
            <a:pPr marL="0" indent="0">
              <a:buNone/>
            </a:pPr>
            <a:r>
              <a:rPr lang="ja-JP" altLang="en-US" dirty="0">
                <a:solidFill>
                  <a:schemeClr val="bg1"/>
                </a:solidFill>
              </a:rPr>
              <a:t>　</a:t>
            </a:r>
            <a:r>
              <a:rPr lang="ja-JP" altLang="en-US" sz="2000" dirty="0">
                <a:solidFill>
                  <a:schemeClr val="bg1"/>
                </a:solidFill>
              </a:rPr>
              <a:t>１）米国主導だが、独仏への配慮も；</a:t>
            </a:r>
            <a:endParaRPr lang="en-US" altLang="ja-JP" sz="2000" dirty="0">
              <a:solidFill>
                <a:schemeClr val="bg1"/>
              </a:solidFill>
            </a:endParaRPr>
          </a:p>
          <a:p>
            <a:pPr marL="0" indent="0">
              <a:buNone/>
            </a:pPr>
            <a:r>
              <a:rPr kumimoji="1" lang="ja-JP" altLang="en-US" sz="2000" dirty="0">
                <a:solidFill>
                  <a:schemeClr val="bg1"/>
                </a:solidFill>
              </a:rPr>
              <a:t>　  </a:t>
            </a:r>
            <a:r>
              <a:rPr lang="ja-JP" altLang="en-US" sz="2000" dirty="0">
                <a:solidFill>
                  <a:schemeClr val="bg1"/>
                </a:solidFill>
              </a:rPr>
              <a:t>２</a:t>
            </a:r>
            <a:r>
              <a:rPr kumimoji="1" lang="ja-JP" altLang="en-US" sz="2000" dirty="0">
                <a:solidFill>
                  <a:schemeClr val="bg1"/>
                </a:solidFill>
              </a:rPr>
              <a:t>）ホスト国岸田首相関心事への特別配慮：原爆被爆者への慰霊と「</a:t>
            </a:r>
            <a:r>
              <a:rPr lang="ja-JP" altLang="en-US" sz="2000" dirty="0">
                <a:solidFill>
                  <a:schemeClr val="bg1"/>
                </a:solidFill>
              </a:rPr>
              <a:t>広島ビジョン」</a:t>
            </a:r>
            <a:r>
              <a:rPr kumimoji="1" lang="ja-JP" altLang="en-US" sz="2000" dirty="0">
                <a:solidFill>
                  <a:schemeClr val="bg1"/>
                </a:solidFill>
              </a:rPr>
              <a:t>；</a:t>
            </a:r>
            <a:endParaRPr kumimoji="1" lang="en-US" altLang="ja-JP" sz="2000" dirty="0">
              <a:solidFill>
                <a:schemeClr val="bg1"/>
              </a:solidFill>
            </a:endParaRPr>
          </a:p>
          <a:p>
            <a:pPr marL="0" indent="0">
              <a:buNone/>
            </a:pPr>
            <a:r>
              <a:rPr lang="ja-JP" altLang="en-US" sz="2400" dirty="0">
                <a:solidFill>
                  <a:schemeClr val="bg1"/>
                </a:solidFill>
              </a:rPr>
              <a:t>３．広島サミット後の展開：</a:t>
            </a:r>
            <a:endParaRPr lang="en-US" altLang="ja-JP" sz="2400" dirty="0">
              <a:solidFill>
                <a:schemeClr val="bg1"/>
              </a:solidFill>
            </a:endParaRPr>
          </a:p>
          <a:p>
            <a:pPr marL="0" indent="0">
              <a:buNone/>
            </a:pPr>
            <a:r>
              <a:rPr kumimoji="1" lang="en-US" altLang="ja-JP" sz="2200" dirty="0">
                <a:solidFill>
                  <a:schemeClr val="bg1"/>
                </a:solidFill>
              </a:rPr>
              <a:t>     </a:t>
            </a:r>
            <a:r>
              <a:rPr lang="ja-JP" altLang="en-US" sz="2200" dirty="0">
                <a:solidFill>
                  <a:schemeClr val="bg1"/>
                </a:solidFill>
              </a:rPr>
              <a:t>１）</a:t>
            </a:r>
            <a:r>
              <a:rPr kumimoji="1" lang="en-US" altLang="ja-JP" sz="2000" dirty="0">
                <a:solidFill>
                  <a:schemeClr val="bg1"/>
                </a:solidFill>
              </a:rPr>
              <a:t>Camp David</a:t>
            </a:r>
            <a:r>
              <a:rPr kumimoji="1" lang="ja-JP" altLang="en-US" sz="2000" dirty="0">
                <a:solidFill>
                  <a:schemeClr val="bg1"/>
                </a:solidFill>
              </a:rPr>
              <a:t>での米日韓首脳会議の開催とその定期化；</a:t>
            </a:r>
            <a:endParaRPr kumimoji="1" lang="en-US" altLang="ja-JP" sz="2000" dirty="0">
              <a:solidFill>
                <a:schemeClr val="bg1"/>
              </a:solidFill>
            </a:endParaRPr>
          </a:p>
          <a:p>
            <a:pPr marL="0" indent="0">
              <a:buNone/>
            </a:pPr>
            <a:r>
              <a:rPr lang="ja-JP" altLang="en-US" sz="2000" dirty="0">
                <a:solidFill>
                  <a:schemeClr val="bg1"/>
                </a:solidFill>
              </a:rPr>
              <a:t>　  ２）リトアニア首都での</a:t>
            </a:r>
            <a:r>
              <a:rPr lang="en-US" altLang="ja-JP" sz="2000" dirty="0">
                <a:solidFill>
                  <a:schemeClr val="bg1"/>
                </a:solidFill>
              </a:rPr>
              <a:t>NATO</a:t>
            </a:r>
            <a:r>
              <a:rPr lang="ja-JP" altLang="en-US" sz="2000" dirty="0">
                <a:solidFill>
                  <a:schemeClr val="bg1"/>
                </a:solidFill>
              </a:rPr>
              <a:t>サミット合意の表と裏（太平洋は大西洋ではない、</a:t>
            </a:r>
            <a:r>
              <a:rPr lang="en-US" altLang="ja-JP" sz="2000" dirty="0">
                <a:solidFill>
                  <a:schemeClr val="bg1"/>
                </a:solidFill>
              </a:rPr>
              <a:t>NATO</a:t>
            </a:r>
            <a:r>
              <a:rPr lang="ja-JP" altLang="en-US" sz="2000" dirty="0">
                <a:solidFill>
                  <a:schemeClr val="bg1"/>
                </a:solidFill>
              </a:rPr>
              <a:t>の</a:t>
            </a:r>
            <a:endParaRPr lang="en-US" altLang="ja-JP" sz="2000" dirty="0">
              <a:solidFill>
                <a:schemeClr val="bg1"/>
              </a:solidFill>
            </a:endParaRPr>
          </a:p>
          <a:p>
            <a:pPr marL="0" indent="0">
              <a:buNone/>
            </a:pPr>
            <a:r>
              <a:rPr lang="ja-JP" altLang="en-US" sz="2000" dirty="0">
                <a:solidFill>
                  <a:schemeClr val="bg1"/>
                </a:solidFill>
              </a:rPr>
              <a:t>　　　  アジア地域連絡事務所の設置への加盟国間の疑議、米国下院でのウ支援無期継続への？）</a:t>
            </a:r>
            <a:endParaRPr kumimoji="1" lang="ja-JP" altLang="en-US" sz="2000" dirty="0">
              <a:solidFill>
                <a:schemeClr val="bg1"/>
              </a:solidFill>
            </a:endParaRP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359</Words>
  <Application>WPS Presentation</Application>
  <PresentationFormat>ワイド画面</PresentationFormat>
  <Paragraphs>14</Paragraphs>
  <Slides>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ＭＳ Ｐゴシック</vt:lpstr>
      <vt:lpstr>Wingdings</vt:lpstr>
      <vt:lpstr>Calibri Light</vt:lpstr>
      <vt:lpstr>游ゴシック Light</vt:lpstr>
      <vt:lpstr>游ゴシック</vt:lpstr>
      <vt:lpstr>Calibri</vt:lpstr>
      <vt:lpstr>Microsoft YaHei</vt:lpstr>
      <vt:lpstr>ＭＳ Ｐゴシック</vt:lpstr>
      <vt:lpstr>Arial Unicode MS</vt:lpstr>
      <vt:lpstr>Office テーマ</vt:lpstr>
      <vt:lpstr>G7広島サミットの成果と課題: 首脳声明 　　　　とその後の展開（纏め）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G7広島サミットの成果と課題: 首脳宣言とその後の展開</dc:title>
  <dc:creator>廣野 良吉</dc:creator>
  <cp:lastModifiedBy>81802</cp:lastModifiedBy>
  <cp:revision>2</cp:revision>
  <dcterms:created xsi:type="dcterms:W3CDTF">2023-08-28T20:11:00Z</dcterms:created>
  <dcterms:modified xsi:type="dcterms:W3CDTF">2023-08-29T07:19:25Z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E969A883C0B8419A828AFB945315D998</vt:lpwstr>
  </property>
  <property fmtid="{D5CDD505-2E9C-101B-9397-08002B2CF9AE}" pid="3" name="KSOProductBuildVer">
    <vt:lpwstr>1041-11.2.0.10624</vt:lpwstr>
  </property>
</Properties>
</file>